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7"/>
  </p:notesMasterIdLst>
  <p:sldIdLst>
    <p:sldId id="264" r:id="rId2"/>
    <p:sldId id="518" r:id="rId3"/>
    <p:sldId id="663" r:id="rId4"/>
    <p:sldId id="531" r:id="rId5"/>
    <p:sldId id="665" r:id="rId6"/>
    <p:sldId id="678" r:id="rId7"/>
    <p:sldId id="666" r:id="rId8"/>
    <p:sldId id="668" r:id="rId9"/>
    <p:sldId id="669" r:id="rId10"/>
    <p:sldId id="674" r:id="rId11"/>
    <p:sldId id="498" r:id="rId12"/>
    <p:sldId id="676" r:id="rId13"/>
    <p:sldId id="551" r:id="rId14"/>
    <p:sldId id="679" r:id="rId15"/>
    <p:sldId id="680" r:id="rId16"/>
    <p:sldId id="673" r:id="rId17"/>
    <p:sldId id="312" r:id="rId18"/>
    <p:sldId id="685" r:id="rId19"/>
    <p:sldId id="683" r:id="rId20"/>
    <p:sldId id="684" r:id="rId21"/>
    <p:sldId id="296" r:id="rId22"/>
    <p:sldId id="681" r:id="rId23"/>
    <p:sldId id="682" r:id="rId24"/>
    <p:sldId id="677" r:id="rId25"/>
    <p:sldId id="671" r:id="rId26"/>
    <p:sldId id="670" r:id="rId27"/>
    <p:sldId id="265" r:id="rId28"/>
    <p:sldId id="528" r:id="rId29"/>
    <p:sldId id="687" r:id="rId30"/>
    <p:sldId id="316" r:id="rId31"/>
    <p:sldId id="291" r:id="rId32"/>
    <p:sldId id="517" r:id="rId33"/>
    <p:sldId id="667" r:id="rId34"/>
    <p:sldId id="686" r:id="rId35"/>
    <p:sldId id="505" r:id="rId3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33"/>
    <p:restoredTop sz="96040"/>
  </p:normalViewPr>
  <p:slideViewPr>
    <p:cSldViewPr snapToGrid="0">
      <p:cViewPr varScale="1">
        <p:scale>
          <a:sx n="135" d="100"/>
          <a:sy n="135" d="100"/>
        </p:scale>
        <p:origin x="192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2025/4/21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32864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4367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0367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4794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2802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s://app.sli.do/event/bZ4svpe5hGZXaG5Dp2G7Dn" TargetMode="External"/><Relationship Id="rId4" Type="http://schemas.openxmlformats.org/officeDocument/2006/relationships/hyperlink" Target="https://github.com/mcps5601/CGUDL_2025_Sprin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3.jpe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86F629-FA5E-7D22-67D5-6023703A9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64" y="4542902"/>
            <a:ext cx="1903732" cy="190373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50808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Self-supervised Learning</a:t>
            </a:r>
          </a:p>
          <a:p>
            <a:r>
              <a:rPr kumimoji="1" lang="zh-TW" altLang="en-US" sz="24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自監督式模型方法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2025/04/21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627734" y="6296804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4"/>
              </a:rPr>
              <a:t>Course GitHub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9164788" y="6296804"/>
            <a:ext cx="171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Slido # DL_0421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1CA80E5-0CD5-4784-DDF2-143991C5C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2823" y="4713283"/>
            <a:ext cx="1533409" cy="1533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C08405-F7C4-5A7B-A6CB-BCD63C6B1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Why self-supervised?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E347963-51C5-E0FA-E5CE-03E611BD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C757410-9A0B-2DA8-88B0-903D004242FF}"/>
              </a:ext>
            </a:extLst>
          </p:cNvPr>
          <p:cNvSpPr txBox="1"/>
          <p:nvPr/>
        </p:nvSpPr>
        <p:spPr>
          <a:xfrm>
            <a:off x="653143" y="1586847"/>
            <a:ext cx="10918370" cy="587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深度學習模型需要</a:t>
            </a:r>
            <a:r>
              <a:rPr kumimoji="1" lang="zh-TW" altLang="en-US" sz="24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大量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+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答案才能進行訓練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E4659DB-3FC7-CC73-AC09-910B32E7555B}"/>
              </a:ext>
            </a:extLst>
          </p:cNvPr>
          <p:cNvSpPr txBox="1"/>
          <p:nvPr/>
        </p:nvSpPr>
        <p:spPr>
          <a:xfrm>
            <a:off x="3174841" y="2941548"/>
            <a:ext cx="1500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哪裡來？</a:t>
            </a: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DB85B14-3F2B-F535-0257-950F25FF2E73}"/>
              </a:ext>
            </a:extLst>
          </p:cNvPr>
          <p:cNvCxnSpPr/>
          <p:nvPr/>
        </p:nvCxnSpPr>
        <p:spPr>
          <a:xfrm flipV="1">
            <a:off x="3860642" y="2187225"/>
            <a:ext cx="0" cy="6584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>
            <a:extLst>
              <a:ext uri="{FF2B5EF4-FFF2-40B4-BE49-F238E27FC236}">
                <a16:creationId xmlns:a16="http://schemas.microsoft.com/office/drawing/2014/main" id="{9BB4913D-388D-15AE-F222-B5F497832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17" y="4144561"/>
            <a:ext cx="5757793" cy="1830574"/>
          </a:xfrm>
          <a:prstGeom prst="rect">
            <a:avLst/>
          </a:prstGeom>
        </p:spPr>
      </p:pic>
      <p:sp>
        <p:nvSpPr>
          <p:cNvPr id="10" name="圓角矩形 9">
            <a:extLst>
              <a:ext uri="{FF2B5EF4-FFF2-40B4-BE49-F238E27FC236}">
                <a16:creationId xmlns:a16="http://schemas.microsoft.com/office/drawing/2014/main" id="{E914D515-B018-C268-01B7-5C528DC8E196}"/>
              </a:ext>
            </a:extLst>
          </p:cNvPr>
          <p:cNvSpPr/>
          <p:nvPr/>
        </p:nvSpPr>
        <p:spPr>
          <a:xfrm>
            <a:off x="8192479" y="4222868"/>
            <a:ext cx="611995" cy="577466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sz="2400" dirty="0">
                <a:solidFill>
                  <a:schemeClr val="tx1"/>
                </a:solidFill>
                <a:ea typeface="Microsoft JhengHei" panose="020B0604030504040204" pitchFamily="34" charset="-120"/>
              </a:rPr>
              <a:t>天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51101B0D-E81A-2611-2695-DBC9BFA61113}"/>
              </a:ext>
            </a:extLst>
          </p:cNvPr>
          <p:cNvSpPr/>
          <p:nvPr/>
        </p:nvSpPr>
        <p:spPr>
          <a:xfrm>
            <a:off x="10209079" y="4222868"/>
            <a:ext cx="611995" cy="577466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sz="2400" dirty="0">
                <a:solidFill>
                  <a:schemeClr val="tx1"/>
                </a:solidFill>
                <a:ea typeface="Microsoft JhengHei" panose="020B0604030504040204" pitchFamily="34" charset="-120"/>
              </a:rPr>
              <a:t>真</a:t>
            </a: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82275480-27AF-030A-8144-0A56DCC214DF}"/>
              </a:ext>
            </a:extLst>
          </p:cNvPr>
          <p:cNvSpPr/>
          <p:nvPr/>
        </p:nvSpPr>
        <p:spPr>
          <a:xfrm>
            <a:off x="10959518" y="4222868"/>
            <a:ext cx="611995" cy="577466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sz="2400" dirty="0">
                <a:solidFill>
                  <a:schemeClr val="tx1"/>
                </a:solidFill>
                <a:ea typeface="Microsoft JhengHei" panose="020B0604030504040204" pitchFamily="34" charset="-120"/>
              </a:rPr>
              <a:t>好</a:t>
            </a: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D3F5275C-2E35-5E1E-E60A-A4259D91C8A4}"/>
              </a:ext>
            </a:extLst>
          </p:cNvPr>
          <p:cNvSpPr/>
          <p:nvPr/>
        </p:nvSpPr>
        <p:spPr>
          <a:xfrm>
            <a:off x="8942918" y="4222868"/>
            <a:ext cx="1141167" cy="577466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  <a:ea typeface="Microsoft JhengHei" panose="020B0604030504040204" pitchFamily="34" charset="-120"/>
              </a:rPr>
              <a:t>[MASK]</a:t>
            </a:r>
            <a:endParaRPr kumimoji="1" lang="zh-TW" altLang="en-US" sz="2400" dirty="0">
              <a:solidFill>
                <a:schemeClr val="tx1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F37727E5-E5B9-1DEE-0FAC-F0365889B597}"/>
              </a:ext>
            </a:extLst>
          </p:cNvPr>
          <p:cNvSpPr/>
          <p:nvPr/>
        </p:nvSpPr>
        <p:spPr>
          <a:xfrm>
            <a:off x="9207503" y="5429905"/>
            <a:ext cx="611995" cy="577466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sz="2400" dirty="0">
                <a:solidFill>
                  <a:schemeClr val="tx1"/>
                </a:solidFill>
                <a:ea typeface="Microsoft JhengHei" panose="020B0604030504040204" pitchFamily="34" charset="-120"/>
              </a:rPr>
              <a:t>氣</a:t>
            </a:r>
          </a:p>
        </p:txBody>
      </p: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FBBE79B2-D905-118C-929A-BF2E1AFCBABE}"/>
              </a:ext>
            </a:extLst>
          </p:cNvPr>
          <p:cNvCxnSpPr>
            <a:cxnSpLocks/>
          </p:cNvCxnSpPr>
          <p:nvPr/>
        </p:nvCxnSpPr>
        <p:spPr>
          <a:xfrm flipV="1">
            <a:off x="9516812" y="4873487"/>
            <a:ext cx="0" cy="46624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4F753A8-E2E9-B25A-5FC8-BADF87790783}"/>
              </a:ext>
            </a:extLst>
          </p:cNvPr>
          <p:cNvSpPr txBox="1"/>
          <p:nvPr/>
        </p:nvSpPr>
        <p:spPr>
          <a:xfrm>
            <a:off x="7427165" y="4326935"/>
            <a:ext cx="765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Input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07483AC7-AA6E-DD1A-565D-2D7161C8298B}"/>
              </a:ext>
            </a:extLst>
          </p:cNvPr>
          <p:cNvSpPr txBox="1"/>
          <p:nvPr/>
        </p:nvSpPr>
        <p:spPr>
          <a:xfrm>
            <a:off x="7427165" y="5533972"/>
            <a:ext cx="1205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Prediction</a:t>
            </a:r>
            <a:endParaRPr kumimoji="1" lang="zh-TW" altLang="en-US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F70B402E-35F2-F629-AA61-C2E8BA23FC8C}"/>
              </a:ext>
            </a:extLst>
          </p:cNvPr>
          <p:cNvSpPr txBox="1"/>
          <p:nvPr/>
        </p:nvSpPr>
        <p:spPr>
          <a:xfrm>
            <a:off x="653143" y="3591233"/>
            <a:ext cx="2835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ea typeface="Microsoft JhengHei" panose="020B0604030504040204" pitchFamily="34" charset="-120"/>
              </a:rPr>
              <a:t>影像處理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SSL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例子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2DB4409-1F07-93C9-8C97-0B8D867B9EDF}"/>
              </a:ext>
            </a:extLst>
          </p:cNvPr>
          <p:cNvSpPr txBox="1"/>
          <p:nvPr/>
        </p:nvSpPr>
        <p:spPr>
          <a:xfrm>
            <a:off x="7427165" y="3591233"/>
            <a:ext cx="31857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ea typeface="Microsoft JhengHei" panose="020B0604030504040204" pitchFamily="34" charset="-120"/>
              </a:rPr>
              <a:t>自然語言處理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SSL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例子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4AE7E36-F831-C7F2-10CC-EF3AAB5CCF47}"/>
              </a:ext>
            </a:extLst>
          </p:cNvPr>
          <p:cNvSpPr txBox="1"/>
          <p:nvPr/>
        </p:nvSpPr>
        <p:spPr>
          <a:xfrm>
            <a:off x="4342577" y="2941548"/>
            <a:ext cx="5333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標資料很貴，最好資料本身就有答案</a:t>
            </a:r>
          </a:p>
        </p:txBody>
      </p:sp>
    </p:spTree>
    <p:extLst>
      <p:ext uri="{BB962C8B-B14F-4D97-AF65-F5344CB8AC3E}">
        <p14:creationId xmlns:p14="http://schemas.microsoft.com/office/powerpoint/2010/main" val="340416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6" grpId="0" animBg="1"/>
      <p:bldP spid="17" grpId="0" animBg="1"/>
      <p:bldP spid="18" grpId="0" animBg="1"/>
      <p:bldP spid="20" grpId="0" animBg="1"/>
      <p:bldP spid="23" grpId="0"/>
      <p:bldP spid="24" grpId="0"/>
      <p:bldP spid="25" grpId="0"/>
      <p:bldP spid="26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2867D-BAE7-FE54-26EC-B7975F91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</a:t>
            </a:r>
            <a:r>
              <a:rPr kumimoji="1" lang="en-US" altLang="zh-TW" dirty="0"/>
              <a:t> pre-training</a:t>
            </a:r>
            <a:r>
              <a:rPr kumimoji="1" lang="zh-TW" altLang="en-US" dirty="0"/>
              <a:t>，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</a:t>
            </a:r>
            <a:r>
              <a:rPr kumimoji="1" lang="zh-TW" altLang="en-US" dirty="0"/>
              <a:t> </a:t>
            </a:r>
            <a:r>
              <a:rPr kumimoji="1" lang="en-US" altLang="zh-TW" dirty="0"/>
              <a:t>Fine-tuning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4A643A-0C0A-2628-AAD2-9D4FEF8F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B61D7AC-56C0-E3AD-F8C1-D0E6E1FFCDA0}"/>
              </a:ext>
            </a:extLst>
          </p:cNvPr>
          <p:cNvSpPr/>
          <p:nvPr/>
        </p:nvSpPr>
        <p:spPr>
          <a:xfrm>
            <a:off x="2133897" y="2727701"/>
            <a:ext cx="2557219" cy="132510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Pre-training</a:t>
            </a:r>
            <a:endParaRPr kumimoji="1" lang="zh-TW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07C80630-6F48-071F-F928-16865BD1E686}"/>
              </a:ext>
            </a:extLst>
          </p:cNvPr>
          <p:cNvSpPr/>
          <p:nvPr/>
        </p:nvSpPr>
        <p:spPr>
          <a:xfrm>
            <a:off x="6956157" y="2727702"/>
            <a:ext cx="2557219" cy="132510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Fine-tuning</a:t>
            </a:r>
            <a:endParaRPr kumimoji="1" lang="zh-TW" altLang="en-US" sz="2800" dirty="0"/>
          </a:p>
        </p:txBody>
      </p:sp>
      <p:cxnSp>
        <p:nvCxnSpPr>
          <p:cNvPr id="7" name="Google Shape;195;p17">
            <a:extLst>
              <a:ext uri="{FF2B5EF4-FFF2-40B4-BE49-F238E27FC236}">
                <a16:creationId xmlns:a16="http://schemas.microsoft.com/office/drawing/2014/main" id="{A42C9718-A3A1-C827-6BE8-93B311EC9440}"/>
              </a:ext>
            </a:extLst>
          </p:cNvPr>
          <p:cNvCxnSpPr>
            <a:cxnSpLocks/>
          </p:cNvCxnSpPr>
          <p:nvPr/>
        </p:nvCxnSpPr>
        <p:spPr>
          <a:xfrm>
            <a:off x="5176731" y="3399151"/>
            <a:ext cx="1293811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724D3D-D6A7-9A27-68C2-CCD45EB287C3}"/>
              </a:ext>
            </a:extLst>
          </p:cNvPr>
          <p:cNvSpPr txBox="1"/>
          <p:nvPr/>
        </p:nvSpPr>
        <p:spPr>
          <a:xfrm>
            <a:off x="1622452" y="4533254"/>
            <a:ext cx="358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大量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資料上進行訓練，通常是自監督式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(Self-Supervised Training)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FA3B6E-1EDC-9352-30A0-71896FB0BC66}"/>
              </a:ext>
            </a:extLst>
          </p:cNvPr>
          <p:cNvSpPr txBox="1"/>
          <p:nvPr/>
        </p:nvSpPr>
        <p:spPr>
          <a:xfrm>
            <a:off x="6444711" y="4533254"/>
            <a:ext cx="365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目標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</a:t>
            </a:r>
            <a:r>
              <a:rPr kumimoji="1" lang="en-US" altLang="zh-TW" dirty="0">
                <a:ea typeface="Microsoft JhengHei" panose="020B0604030504040204" pitchFamily="34" charset="-120"/>
              </a:rPr>
              <a:t> (Down-stream tasks, </a:t>
            </a:r>
            <a:r>
              <a:rPr kumimoji="1" lang="zh-TW" altLang="en-US" dirty="0">
                <a:ea typeface="Microsoft JhengHei" panose="020B0604030504040204" pitchFamily="34" charset="-120"/>
              </a:rPr>
              <a:t>下游任務</a:t>
            </a:r>
            <a:r>
              <a:rPr kumimoji="1" lang="en-US" altLang="zh-TW" dirty="0">
                <a:ea typeface="Microsoft JhengHei" panose="020B0604030504040204" pitchFamily="34" charset="-120"/>
              </a:rPr>
              <a:t>) </a:t>
            </a:r>
            <a:r>
              <a:rPr kumimoji="1" lang="zh-TW" altLang="en-US" dirty="0">
                <a:ea typeface="Microsoft JhengHei" panose="020B0604030504040204" pitchFamily="34" charset="-120"/>
              </a:rPr>
              <a:t>進行訓練，通常是監督式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(Supervised Training)</a:t>
            </a:r>
            <a:r>
              <a:rPr kumimoji="1" lang="zh-TW" altLang="en-US" dirty="0">
                <a:ea typeface="Microsoft JhengHei" panose="020B0604030504040204" pitchFamily="34" charset="-120"/>
              </a:rPr>
              <a:t>，也就是需要有標註的資料才能進行模型訓練</a:t>
            </a:r>
          </a:p>
        </p:txBody>
      </p:sp>
    </p:spTree>
    <p:extLst>
      <p:ext uri="{BB962C8B-B14F-4D97-AF65-F5344CB8AC3E}">
        <p14:creationId xmlns:p14="http://schemas.microsoft.com/office/powerpoint/2010/main" val="3023047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47A50A0-BE83-714F-87D1-D56B21A3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影像處理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/>
              <a:t>SSL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663329-3583-EC83-64B0-F93DA6FF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0F77D2-841E-08C1-4A09-5AE447429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5765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0AEE-CB92-2911-2690-F8F254DA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Autoencoder 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自動編碼器</a:t>
            </a:r>
            <a:r>
              <a:rPr kumimoji="1" lang="en-US" altLang="zh-TW" dirty="0">
                <a:ea typeface="Microsoft JhengHei" panose="020B0604030504040204" pitchFamily="34" charset="-120"/>
              </a:rPr>
              <a:t>, AE</a:t>
            </a:r>
            <a:r>
              <a:rPr kumimoji="1" lang="en-US" altLang="zh-TW" dirty="0"/>
              <a:t>)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B23E6AA-1E0B-5DDD-8630-156AC7EF1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F29F317C-6F40-618B-811C-53ECA2D0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000" y="2854404"/>
            <a:ext cx="8890000" cy="279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F7E670C-4E6C-5200-2167-0C3716C6E9B2}"/>
              </a:ext>
            </a:extLst>
          </p:cNvPr>
          <p:cNvSpPr txBox="1"/>
          <p:nvPr/>
        </p:nvSpPr>
        <p:spPr>
          <a:xfrm>
            <a:off x="3048000" y="6441630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400" dirty="0"/>
              <a:t>Figure source: https://</a:t>
            </a:r>
            <a:r>
              <a:rPr lang="en" altLang="zh-TW" sz="1400" dirty="0" err="1"/>
              <a:t>blog.keras.io</a:t>
            </a:r>
            <a:r>
              <a:rPr lang="en" altLang="zh-TW" sz="1400" dirty="0"/>
              <a:t>/</a:t>
            </a:r>
            <a:r>
              <a:rPr lang="en" altLang="zh-TW" sz="1400" dirty="0" err="1"/>
              <a:t>img</a:t>
            </a:r>
            <a:r>
              <a:rPr lang="en" altLang="zh-TW" sz="1400" dirty="0"/>
              <a:t>/ae/</a:t>
            </a:r>
            <a:r>
              <a:rPr lang="en" altLang="zh-TW" sz="1400" dirty="0" err="1"/>
              <a:t>autoencoder_schema.jpg</a:t>
            </a:r>
            <a:endParaRPr lang="zh-TW" altLang="en-US" sz="1400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9A1CCC4-A49C-9AD9-36AD-2236C73F613E}"/>
              </a:ext>
            </a:extLst>
          </p:cNvPr>
          <p:cNvSpPr txBox="1"/>
          <p:nvPr/>
        </p:nvSpPr>
        <p:spPr>
          <a:xfrm>
            <a:off x="582082" y="2075303"/>
            <a:ext cx="54453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Autoencoder </a:t>
            </a:r>
            <a:r>
              <a:rPr kumimoji="1" lang="zh-TW" altLang="en-US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的訓練方式即為 </a:t>
            </a:r>
            <a:r>
              <a:rPr kumimoji="1" lang="en-US" altLang="zh-TW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self-supervised learning</a:t>
            </a:r>
            <a:endParaRPr kumimoji="1" lang="zh-TW" altLang="en-US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4C8F549-4F1F-2DFD-28C5-582AD8EE25E6}"/>
              </a:ext>
            </a:extLst>
          </p:cNvPr>
          <p:cNvSpPr txBox="1"/>
          <p:nvPr/>
        </p:nvSpPr>
        <p:spPr>
          <a:xfrm>
            <a:off x="653142" y="1528977"/>
            <a:ext cx="3484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以最原始的</a:t>
            </a:r>
            <a:r>
              <a:rPr kumimoji="1" lang="en-US" altLang="zh-TW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Autoencoder </a:t>
            </a:r>
            <a:r>
              <a:rPr kumimoji="1" lang="zh-TW" altLang="en-US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為例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8F8B309-28A0-D950-072E-DF97F25A1D2B}"/>
              </a:ext>
            </a:extLst>
          </p:cNvPr>
          <p:cNvSpPr txBox="1"/>
          <p:nvPr/>
        </p:nvSpPr>
        <p:spPr>
          <a:xfrm>
            <a:off x="2472080" y="5821955"/>
            <a:ext cx="7110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訓練目標：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Reconstruction error (MSE, Mean Squared Error) 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越低越好</a:t>
            </a:r>
          </a:p>
        </p:txBody>
      </p:sp>
      <p:cxnSp>
        <p:nvCxnSpPr>
          <p:cNvPr id="6" name="肘形接點 5">
            <a:extLst>
              <a:ext uri="{FF2B5EF4-FFF2-40B4-BE49-F238E27FC236}">
                <a16:creationId xmlns:a16="http://schemas.microsoft.com/office/drawing/2014/main" id="{501FFD4B-DE7E-D5CF-12A5-855ADA2EE2B6}"/>
              </a:ext>
            </a:extLst>
          </p:cNvPr>
          <p:cNvCxnSpPr>
            <a:cxnSpLocks/>
            <a:endCxn id="12" idx="2"/>
          </p:cNvCxnSpPr>
          <p:nvPr/>
        </p:nvCxnSpPr>
        <p:spPr>
          <a:xfrm rot="16200000" flipH="1">
            <a:off x="5859838" y="1535137"/>
            <a:ext cx="138946" cy="7067823"/>
          </a:xfrm>
          <a:prstGeom prst="bentConnector3">
            <a:avLst>
              <a:gd name="adj1" fmla="val 560669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76A1377-C376-7F05-7418-6A709A347CF8}"/>
              </a:ext>
            </a:extLst>
          </p:cNvPr>
          <p:cNvSpPr txBox="1"/>
          <p:nvPr/>
        </p:nvSpPr>
        <p:spPr>
          <a:xfrm>
            <a:off x="9160328" y="4769190"/>
            <a:ext cx="60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zh-TW" altLang="en-US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019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FE7F7B-6D66-77FF-91FA-AC5A0E33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AE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的功能</a:t>
            </a:r>
            <a:r>
              <a:rPr kumimoji="1" lang="en-US" altLang="zh-TW" dirty="0"/>
              <a:t>1</a:t>
            </a:r>
            <a:r>
              <a:rPr kumimoji="1" lang="zh-TW" altLang="en-US" dirty="0"/>
              <a:t>：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降維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927757-120E-4039-2092-BC02BCA9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5AAD7AD-7098-38D0-8D93-B8E4B2CFC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114" b="19980"/>
          <a:stretch/>
        </p:blipFill>
        <p:spPr bwMode="auto">
          <a:xfrm>
            <a:off x="523240" y="2311122"/>
            <a:ext cx="4079240" cy="223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69502CC-A0A9-69C0-9322-99C047C2DDE2}"/>
              </a:ext>
            </a:extLst>
          </p:cNvPr>
          <p:cNvSpPr txBox="1"/>
          <p:nvPr/>
        </p:nvSpPr>
        <p:spPr>
          <a:xfrm>
            <a:off x="953588" y="6087323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Figure source:</a:t>
            </a:r>
          </a:p>
          <a:p>
            <a:r>
              <a:rPr lang="en" altLang="zh-TW" sz="1400" dirty="0"/>
              <a:t>Left: https://</a:t>
            </a:r>
            <a:r>
              <a:rPr lang="en" altLang="zh-TW" sz="1400" dirty="0" err="1"/>
              <a:t>blog.keras.io</a:t>
            </a:r>
            <a:r>
              <a:rPr lang="en" altLang="zh-TW" sz="1400" dirty="0"/>
              <a:t>/</a:t>
            </a:r>
            <a:r>
              <a:rPr lang="en" altLang="zh-TW" sz="1400" dirty="0" err="1"/>
              <a:t>img</a:t>
            </a:r>
            <a:r>
              <a:rPr lang="en" altLang="zh-TW" sz="1400" dirty="0"/>
              <a:t>/ae/</a:t>
            </a:r>
            <a:r>
              <a:rPr lang="en" altLang="zh-TW" sz="1400" dirty="0" err="1"/>
              <a:t>autoencoder_schema.jpg</a:t>
            </a:r>
            <a:endParaRPr lang="en" altLang="zh-TW" sz="1400" dirty="0"/>
          </a:p>
          <a:p>
            <a:r>
              <a:rPr lang="en" altLang="zh-TW" sz="1400" dirty="0"/>
              <a:t>Right: https://jason-chen-1992.weebly.com/home/-autoencoder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E708B96-8E00-B84B-D9B3-A8523C210D37}"/>
              </a:ext>
            </a:extLst>
          </p:cNvPr>
          <p:cNvSpPr txBox="1"/>
          <p:nvPr/>
        </p:nvSpPr>
        <p:spPr>
          <a:xfrm>
            <a:off x="3337560" y="2640826"/>
            <a:ext cx="97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FF0000"/>
                </a:solidFill>
              </a:rPr>
              <a:t>CNN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0B452E6-6537-CC84-8EEC-8AD4913458A6}"/>
              </a:ext>
            </a:extLst>
          </p:cNvPr>
          <p:cNvSpPr txBox="1"/>
          <p:nvPr/>
        </p:nvSpPr>
        <p:spPr>
          <a:xfrm>
            <a:off x="4602480" y="3261360"/>
            <a:ext cx="14325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dirty="0"/>
              <a:t>[2, 1 ,1]</a:t>
            </a:r>
          </a:p>
          <a:p>
            <a:pPr algn="ctr"/>
            <a:r>
              <a:rPr kumimoji="1" lang="en-US" altLang="zh-TW" sz="2800" dirty="0"/>
              <a:t>(C, H, W)</a:t>
            </a:r>
            <a:endParaRPr kumimoji="1" lang="zh-TW" altLang="en-US" sz="2800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2955E07-3972-227B-81F5-90C078886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580" y="2107437"/>
            <a:ext cx="4137660" cy="299253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501E8E19-38EA-313E-55E6-E1B571485733}"/>
              </a:ext>
            </a:extLst>
          </p:cNvPr>
          <p:cNvSpPr txBox="1"/>
          <p:nvPr/>
        </p:nvSpPr>
        <p:spPr>
          <a:xfrm>
            <a:off x="6823710" y="5341620"/>
            <a:ext cx="510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AE </a:t>
            </a:r>
            <a:r>
              <a:rPr kumimoji="1" lang="zh-TW" altLang="en-US" dirty="0">
                <a:ea typeface="Microsoft JhengHei" panose="020B0604030504040204" pitchFamily="34" charset="-120"/>
              </a:rPr>
              <a:t>與</a:t>
            </a:r>
            <a:r>
              <a:rPr kumimoji="1" lang="en-US" altLang="zh-TW" dirty="0">
                <a:ea typeface="Microsoft JhengHei" panose="020B0604030504040204" pitchFamily="34" charset="-120"/>
              </a:rPr>
              <a:t> PCA (</a:t>
            </a:r>
            <a:r>
              <a:rPr kumimoji="1" lang="zh-TW" altLang="en-US" dirty="0">
                <a:ea typeface="Microsoft JhengHei" panose="020B0604030504040204" pitchFamily="34" charset="-120"/>
              </a:rPr>
              <a:t>主成分分析</a:t>
            </a:r>
            <a:r>
              <a:rPr kumimoji="1" lang="en-US" altLang="zh-TW" dirty="0">
                <a:ea typeface="Microsoft JhengHei" panose="020B0604030504040204" pitchFamily="34" charset="-120"/>
              </a:rPr>
              <a:t>)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t-SNE (t-distributed Stochastic Neighbor Embedding)</a:t>
            </a:r>
          </a:p>
          <a:p>
            <a:r>
              <a:rPr kumimoji="1" lang="zh-TW" altLang="en-US" dirty="0">
                <a:ea typeface="Microsoft JhengHei" panose="020B0604030504040204" pitchFamily="34" charset="-120"/>
              </a:rPr>
              <a:t>同為降維 </a:t>
            </a:r>
            <a:r>
              <a:rPr kumimoji="1" lang="en-US" altLang="zh-TW" dirty="0">
                <a:ea typeface="Microsoft JhengHei" panose="020B0604030504040204" pitchFamily="34" charset="-120"/>
              </a:rPr>
              <a:t>(dimensionality reduction) </a:t>
            </a:r>
            <a:r>
              <a:rPr kumimoji="1" lang="zh-TW" altLang="en-US" dirty="0">
                <a:ea typeface="Microsoft JhengHei" panose="020B0604030504040204" pitchFamily="34" charset="-120"/>
              </a:rPr>
              <a:t>作法</a:t>
            </a:r>
          </a:p>
        </p:txBody>
      </p:sp>
    </p:spTree>
    <p:extLst>
      <p:ext uri="{BB962C8B-B14F-4D97-AF65-F5344CB8AC3E}">
        <p14:creationId xmlns:p14="http://schemas.microsoft.com/office/powerpoint/2010/main" val="270369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A995F4-0BF8-3C2E-B4ED-3321B130A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AE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的功能</a:t>
            </a:r>
            <a:r>
              <a:rPr kumimoji="1" lang="en-US" altLang="zh-TW" dirty="0">
                <a:ea typeface="Microsoft JhengHei" panose="020B0604030504040204" pitchFamily="34" charset="-120"/>
              </a:rPr>
              <a:t>2</a:t>
            </a:r>
            <a:r>
              <a:rPr kumimoji="1" lang="zh-TW" altLang="en-US" dirty="0"/>
              <a:t>：</a:t>
            </a:r>
            <a:r>
              <a:rPr kumimoji="1" lang="en-US" altLang="zh-TW" dirty="0"/>
              <a:t>Pre-training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E86E73-6708-012D-70B4-E8BC4FEB8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DA19E2F7-5B74-3E55-F5E8-AA52FA1212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747" b="20857"/>
          <a:stretch/>
        </p:blipFill>
        <p:spPr bwMode="auto">
          <a:xfrm>
            <a:off x="653143" y="2957073"/>
            <a:ext cx="4912491" cy="243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9A86AF3-78B4-EB06-7772-EE220C4D0C96}"/>
              </a:ext>
            </a:extLst>
          </p:cNvPr>
          <p:cNvSpPr txBox="1"/>
          <p:nvPr/>
        </p:nvSpPr>
        <p:spPr>
          <a:xfrm>
            <a:off x="4732020" y="5323445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重要特徵</a:t>
            </a: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D0D6F408-A2B2-E79E-DFBC-F9AEF3DD65F0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5353050" y="4911965"/>
            <a:ext cx="0" cy="4114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E3727F-BFF1-888D-F3D5-FF317082DC6C}"/>
              </a:ext>
            </a:extLst>
          </p:cNvPr>
          <p:cNvSpPr txBox="1"/>
          <p:nvPr/>
        </p:nvSpPr>
        <p:spPr>
          <a:xfrm>
            <a:off x="2994660" y="5715637"/>
            <a:ext cx="1242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重要模型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36FF3E1D-347F-9A64-D562-542F061FC2DB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3615690" y="5304157"/>
            <a:ext cx="0" cy="41148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204;p17">
            <a:extLst>
              <a:ext uri="{FF2B5EF4-FFF2-40B4-BE49-F238E27FC236}">
                <a16:creationId xmlns:a16="http://schemas.microsoft.com/office/drawing/2014/main" id="{932A4088-E5DE-6159-4E18-6048434080C4}"/>
              </a:ext>
            </a:extLst>
          </p:cNvPr>
          <p:cNvSpPr/>
          <p:nvPr/>
        </p:nvSpPr>
        <p:spPr>
          <a:xfrm>
            <a:off x="6186664" y="3334625"/>
            <a:ext cx="671089" cy="1961912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Conv</a:t>
            </a:r>
            <a:endParaRPr dirty="0"/>
          </a:p>
        </p:txBody>
      </p:sp>
      <p:sp>
        <p:nvSpPr>
          <p:cNvPr id="14" name="Google Shape;204;p17">
            <a:extLst>
              <a:ext uri="{FF2B5EF4-FFF2-40B4-BE49-F238E27FC236}">
                <a16:creationId xmlns:a16="http://schemas.microsoft.com/office/drawing/2014/main" id="{71A726FE-A233-1C01-69DC-4C8DC525CF06}"/>
              </a:ext>
            </a:extLst>
          </p:cNvPr>
          <p:cNvSpPr/>
          <p:nvPr/>
        </p:nvSpPr>
        <p:spPr>
          <a:xfrm>
            <a:off x="7375894" y="3334625"/>
            <a:ext cx="671089" cy="1961912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Conv</a:t>
            </a:r>
            <a:endParaRPr dirty="0"/>
          </a:p>
        </p:txBody>
      </p:sp>
      <p:sp>
        <p:nvSpPr>
          <p:cNvPr id="15" name="Google Shape;204;p17">
            <a:extLst>
              <a:ext uri="{FF2B5EF4-FFF2-40B4-BE49-F238E27FC236}">
                <a16:creationId xmlns:a16="http://schemas.microsoft.com/office/drawing/2014/main" id="{7E7F2E80-2E92-842F-230D-1C92C5703B04}"/>
              </a:ext>
            </a:extLst>
          </p:cNvPr>
          <p:cNvSpPr/>
          <p:nvPr/>
        </p:nvSpPr>
        <p:spPr>
          <a:xfrm>
            <a:off x="8565124" y="3334625"/>
            <a:ext cx="671089" cy="1961912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FC</a:t>
            </a:r>
            <a:endParaRPr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3E931E1-B101-633B-BE84-327E3D63DD48}"/>
              </a:ext>
            </a:extLst>
          </p:cNvPr>
          <p:cNvSpPr txBox="1"/>
          <p:nvPr/>
        </p:nvSpPr>
        <p:spPr>
          <a:xfrm>
            <a:off x="9503031" y="1470742"/>
            <a:ext cx="20684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/>
              <a:t>Conv: convolutional layer</a:t>
            </a:r>
          </a:p>
          <a:p>
            <a:r>
              <a:rPr lang="en-US" altLang="zh-TW" sz="1400" dirty="0"/>
              <a:t>FC: fully-connected layer</a:t>
            </a: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766C2F0B-BDE2-DE2F-2240-2EF2B13C7F98}"/>
              </a:ext>
            </a:extLst>
          </p:cNvPr>
          <p:cNvCxnSpPr/>
          <p:nvPr/>
        </p:nvCxnSpPr>
        <p:spPr>
          <a:xfrm>
            <a:off x="5722620" y="4332845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59DCFC02-CA2E-F68D-C901-1D49196F51DE}"/>
              </a:ext>
            </a:extLst>
          </p:cNvPr>
          <p:cNvCxnSpPr/>
          <p:nvPr/>
        </p:nvCxnSpPr>
        <p:spPr>
          <a:xfrm>
            <a:off x="6941554" y="4325225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8CC4BE41-4203-719E-18B5-7C9785C3EAA0}"/>
              </a:ext>
            </a:extLst>
          </p:cNvPr>
          <p:cNvCxnSpPr/>
          <p:nvPr/>
        </p:nvCxnSpPr>
        <p:spPr>
          <a:xfrm>
            <a:off x="8130784" y="4332845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3E4BDE35-874E-167D-73ED-57FDB81D31DD}"/>
              </a:ext>
            </a:extLst>
          </p:cNvPr>
          <p:cNvCxnSpPr/>
          <p:nvPr/>
        </p:nvCxnSpPr>
        <p:spPr>
          <a:xfrm>
            <a:off x="9297291" y="4332845"/>
            <a:ext cx="3962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CC7C28E-DA7C-2AC1-C4A7-6FA31A5A7234}"/>
              </a:ext>
            </a:extLst>
          </p:cNvPr>
          <p:cNvSpPr txBox="1"/>
          <p:nvPr/>
        </p:nvSpPr>
        <p:spPr>
          <a:xfrm>
            <a:off x="9693531" y="4148179"/>
            <a:ext cx="1104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分類任務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5A1871C-B35A-C82C-D5AA-3AAF2763BD44}"/>
              </a:ext>
            </a:extLst>
          </p:cNvPr>
          <p:cNvSpPr txBox="1"/>
          <p:nvPr/>
        </p:nvSpPr>
        <p:spPr>
          <a:xfrm>
            <a:off x="6066209" y="5822114"/>
            <a:ext cx="49216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訓練過的參數 </a:t>
            </a:r>
            <a:r>
              <a:rPr kumimoji="1" lang="en-US" altLang="zh-TW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+</a:t>
            </a:r>
            <a:r>
              <a:rPr kumimoji="1" lang="zh-TW" altLang="en-US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 </a:t>
            </a: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新的參數 </a:t>
            </a:r>
            <a:r>
              <a:rPr kumimoji="1" lang="en-US" altLang="zh-TW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-&gt; </a:t>
            </a:r>
            <a:r>
              <a:rPr kumimoji="1" lang="zh-TW" altLang="en-US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加速模型收斂</a:t>
            </a:r>
            <a:endParaRPr kumimoji="1" lang="en-US" altLang="zh-TW" sz="2000" dirty="0">
              <a:solidFill>
                <a:schemeClr val="tx1"/>
              </a:solidFill>
              <a:ea typeface="Microsoft JhengHei" panose="020B0604030504040204" pitchFamily="34" charset="-120"/>
            </a:endParaRPr>
          </a:p>
          <a:p>
            <a:r>
              <a:rPr kumimoji="1" lang="en-US" altLang="zh-TW" sz="2000" dirty="0">
                <a:ea typeface="Microsoft JhengHei" panose="020B0604030504040204" pitchFamily="34" charset="-120"/>
              </a:rPr>
              <a:t>(Transfer Learning)</a:t>
            </a:r>
            <a:endParaRPr kumimoji="1" lang="zh-TW" altLang="en-US" sz="2000" dirty="0">
              <a:solidFill>
                <a:schemeClr val="tx1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26071843-5B1F-E4D2-5D5C-703FB67018D1}"/>
              </a:ext>
            </a:extLst>
          </p:cNvPr>
          <p:cNvSpPr txBox="1"/>
          <p:nvPr/>
        </p:nvSpPr>
        <p:spPr>
          <a:xfrm>
            <a:off x="620486" y="1824670"/>
            <a:ext cx="64227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將 </a:t>
            </a:r>
            <a:r>
              <a:rPr kumimoji="1" lang="en" altLang="zh-TW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AE </a:t>
            </a:r>
            <a:r>
              <a:rPr kumimoji="1" lang="zh-TW" altLang="en-US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的 </a:t>
            </a:r>
            <a:r>
              <a:rPr kumimoji="1" lang="en" altLang="zh-TW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Encoder </a:t>
            </a:r>
            <a:r>
              <a:rPr kumimoji="1" lang="zh-TW" altLang="en-US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當作特徵萃取器，遷移到下游分類任務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B4934C7-948C-12F6-74EF-ECF3E958127D}"/>
              </a:ext>
            </a:extLst>
          </p:cNvPr>
          <p:cNvSpPr txBox="1"/>
          <p:nvPr/>
        </p:nvSpPr>
        <p:spPr>
          <a:xfrm>
            <a:off x="967122" y="2495408"/>
            <a:ext cx="4598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第一階段訓練</a:t>
            </a:r>
            <a:r>
              <a:rPr kumimoji="1" lang="zh-TW" altLang="en-US" sz="2400" b="1" dirty="0"/>
              <a:t>：</a:t>
            </a:r>
            <a:r>
              <a:rPr kumimoji="1" lang="en-US" altLang="zh-TW" sz="2400" b="1" dirty="0"/>
              <a:t>Pre-training</a:t>
            </a:r>
            <a:r>
              <a:rPr kumimoji="1" lang="zh-TW" altLang="en-US" sz="2400" b="1" dirty="0"/>
              <a:t> </a:t>
            </a:r>
            <a:r>
              <a:rPr kumimoji="1" lang="en-US" altLang="zh-TW" sz="2400" b="1" dirty="0"/>
              <a:t>(SSL)</a:t>
            </a:r>
            <a:endParaRPr kumimoji="1" lang="zh-TW" altLang="en-US" sz="2400" b="1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9E1D5F92-A72B-E959-905D-CD25940BD8C8}"/>
              </a:ext>
            </a:extLst>
          </p:cNvPr>
          <p:cNvSpPr txBox="1"/>
          <p:nvPr/>
        </p:nvSpPr>
        <p:spPr>
          <a:xfrm>
            <a:off x="5749789" y="2499349"/>
            <a:ext cx="5554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dirty="0">
                <a:ea typeface="Microsoft JhengHei" panose="020B0604030504040204" pitchFamily="34" charset="-120"/>
              </a:rPr>
              <a:t>第二階段訓練：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Fine-tuning (</a:t>
            </a:r>
            <a:r>
              <a:rPr kumimoji="1" lang="zh-TW" altLang="en-US" sz="2400" b="1" dirty="0">
                <a:ea typeface="Microsoft JhengHei" panose="020B0604030504040204" pitchFamily="34" charset="-120"/>
              </a:rPr>
              <a:t>監督式學習</a:t>
            </a:r>
            <a:r>
              <a:rPr kumimoji="1" lang="en-US" altLang="zh-TW" sz="2400" b="1" dirty="0">
                <a:ea typeface="Microsoft JhengHei" panose="020B0604030504040204" pitchFamily="34" charset="-120"/>
              </a:rPr>
              <a:t>)</a:t>
            </a:r>
            <a:endParaRPr kumimoji="1" lang="zh-TW" altLang="en-US" sz="2400" b="1" dirty="0">
              <a:ea typeface="Microsoft JhengHei" panose="020B0604030504040204" pitchFamily="34" charset="-120"/>
            </a:endParaRPr>
          </a:p>
        </p:txBody>
      </p:sp>
      <p:sp>
        <p:nvSpPr>
          <p:cNvPr id="30" name="右中括弧 29">
            <a:extLst>
              <a:ext uri="{FF2B5EF4-FFF2-40B4-BE49-F238E27FC236}">
                <a16:creationId xmlns:a16="http://schemas.microsoft.com/office/drawing/2014/main" id="{980A3764-4245-906B-5E4B-B86ED9232D26}"/>
              </a:ext>
            </a:extLst>
          </p:cNvPr>
          <p:cNvSpPr/>
          <p:nvPr/>
        </p:nvSpPr>
        <p:spPr>
          <a:xfrm rot="16200000">
            <a:off x="3258238" y="817536"/>
            <a:ext cx="207206" cy="4588479"/>
          </a:xfrm>
          <a:prstGeom prst="righ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1" name="右中括弧 30">
            <a:extLst>
              <a:ext uri="{FF2B5EF4-FFF2-40B4-BE49-F238E27FC236}">
                <a16:creationId xmlns:a16="http://schemas.microsoft.com/office/drawing/2014/main" id="{8CDDDBDC-7FEB-EE31-D711-F7C71CC6C7CD}"/>
              </a:ext>
            </a:extLst>
          </p:cNvPr>
          <p:cNvSpPr/>
          <p:nvPr/>
        </p:nvSpPr>
        <p:spPr>
          <a:xfrm rot="16200000">
            <a:off x="8288207" y="817537"/>
            <a:ext cx="207206" cy="4588479"/>
          </a:xfrm>
          <a:prstGeom prst="rightBracket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ADA491FE-9EB4-D4AF-4396-2F023E37ACA4}"/>
              </a:ext>
            </a:extLst>
          </p:cNvPr>
          <p:cNvSpPr txBox="1"/>
          <p:nvPr/>
        </p:nvSpPr>
        <p:spPr>
          <a:xfrm>
            <a:off x="8983746" y="1010081"/>
            <a:ext cx="2752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https://</a:t>
            </a:r>
            <a:r>
              <a:rPr kumimoji="1" lang="en" altLang="zh-TW" sz="1400" dirty="0" err="1"/>
              <a:t>arxiv.org</a:t>
            </a:r>
            <a:r>
              <a:rPr kumimoji="1" lang="en" altLang="zh-TW" sz="1400" dirty="0"/>
              <a:t>/abs/2201.03898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34580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3" grpId="0" animBg="1"/>
      <p:bldP spid="14" grpId="0" animBg="1"/>
      <p:bldP spid="15" grpId="0" animBg="1"/>
      <p:bldP spid="24" grpId="0"/>
      <p:bldP spid="25" grpId="0"/>
      <p:bldP spid="29" grpId="0"/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149E43-AEC0-0EFC-6694-C55E53D48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Masked autoencoders (MAE)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A4F2CA8-DB53-0936-9738-841100F8B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B0B87B-059D-896F-FB51-A6F974B19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089" y="2002687"/>
            <a:ext cx="7772400" cy="438459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C8CBFF0B-94B5-788A-643C-AEC6BF4400DA}"/>
              </a:ext>
            </a:extLst>
          </p:cNvPr>
          <p:cNvSpPr txBox="1"/>
          <p:nvPr/>
        </p:nvSpPr>
        <p:spPr>
          <a:xfrm>
            <a:off x="2973976" y="6501912"/>
            <a:ext cx="62440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TW" sz="1400" dirty="0"/>
              <a:t>He, </a:t>
            </a:r>
            <a:r>
              <a:rPr lang="en" altLang="zh-TW" sz="1400" dirty="0" err="1"/>
              <a:t>Kaiming</a:t>
            </a:r>
            <a:r>
              <a:rPr lang="en" altLang="zh-TW" sz="1400" dirty="0"/>
              <a:t>, et al. "Masked autoencoders are scalable vision learners." CVPR 2022.</a:t>
            </a:r>
            <a:endParaRPr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AB7EC1BA-D4B7-0074-464D-F5888EC78B51}"/>
              </a:ext>
            </a:extLst>
          </p:cNvPr>
          <p:cNvSpPr txBox="1"/>
          <p:nvPr/>
        </p:nvSpPr>
        <p:spPr>
          <a:xfrm>
            <a:off x="653143" y="3588075"/>
            <a:ext cx="1698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0070C0"/>
                </a:solidFill>
                <a:ea typeface="Microsoft JhengHei" panose="020B0604030504040204" pitchFamily="34" charset="-120"/>
              </a:rPr>
              <a:t>把圖片切成 </a:t>
            </a:r>
            <a:r>
              <a:rPr kumimoji="1" lang="en" altLang="zh-TW" dirty="0">
                <a:solidFill>
                  <a:srgbClr val="0070C0"/>
                </a:solidFill>
                <a:ea typeface="Microsoft JhengHei" panose="020B0604030504040204" pitchFamily="34" charset="-120"/>
              </a:rPr>
              <a:t>patches</a:t>
            </a:r>
            <a:r>
              <a:rPr kumimoji="1" lang="zh-TW" altLang="en-US" dirty="0">
                <a:solidFill>
                  <a:srgbClr val="0070C0"/>
                </a:solidFill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solidFill>
                  <a:srgbClr val="0070C0"/>
                </a:solidFill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solidFill>
                  <a:srgbClr val="0070C0"/>
                </a:solidFill>
                <a:ea typeface="Microsoft JhengHei" panose="020B0604030504040204" pitchFamily="34" charset="-120"/>
              </a:rPr>
              <a:t>例如 </a:t>
            </a:r>
            <a:r>
              <a:rPr kumimoji="1" lang="en" altLang="zh-TW" dirty="0" err="1">
                <a:solidFill>
                  <a:srgbClr val="0070C0"/>
                </a:solidFill>
                <a:ea typeface="Microsoft JhengHei" panose="020B0604030504040204" pitchFamily="34" charset="-120"/>
              </a:rPr>
              <a:t>ViT</a:t>
            </a:r>
            <a:r>
              <a:rPr kumimoji="1" lang="zh-TW" altLang="en" dirty="0">
                <a:solidFill>
                  <a:srgbClr val="0070C0"/>
                </a:solidFill>
                <a:ea typeface="Microsoft JhengHei" panose="020B0604030504040204" pitchFamily="34" charset="-120"/>
              </a:rPr>
              <a:t>：</a:t>
            </a:r>
            <a:r>
              <a:rPr kumimoji="1" lang="en" altLang="zh-TW" dirty="0">
                <a:solidFill>
                  <a:srgbClr val="0070C0"/>
                </a:solidFill>
                <a:ea typeface="Microsoft JhengHei" panose="020B0604030504040204" pitchFamily="34" charset="-120"/>
              </a:rPr>
              <a:t>16x16</a:t>
            </a:r>
            <a:r>
              <a:rPr kumimoji="1" lang="en-US" altLang="zh-TW" dirty="0">
                <a:solidFill>
                  <a:srgbClr val="0070C0"/>
                </a:solidFill>
                <a:ea typeface="Microsoft JhengHei" panose="020B0604030504040204" pitchFamily="34" charset="-120"/>
              </a:rPr>
              <a:t>)</a:t>
            </a:r>
            <a:endParaRPr kumimoji="1" lang="zh-TW" altLang="en-US" dirty="0">
              <a:solidFill>
                <a:srgbClr val="0070C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D7FEFAA-13CA-CF77-FC16-0BE02FC82CDB}"/>
              </a:ext>
            </a:extLst>
          </p:cNvPr>
          <p:cNvSpPr txBox="1"/>
          <p:nvPr/>
        </p:nvSpPr>
        <p:spPr>
          <a:xfrm>
            <a:off x="2281891" y="2703048"/>
            <a:ext cx="1384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  <a:ea typeface="Microsoft JhengHei" panose="020B0604030504040204" pitchFamily="34" charset="-120"/>
              </a:rPr>
              <a:t>Masking 75% patches</a:t>
            </a:r>
            <a:endParaRPr kumimoji="1" lang="zh-TW" altLang="en-US" dirty="0">
              <a:solidFill>
                <a:srgbClr val="0070C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D4C6DBE-83B2-0DA8-D8F0-1F0DD52D7208}"/>
              </a:ext>
            </a:extLst>
          </p:cNvPr>
          <p:cNvSpPr txBox="1"/>
          <p:nvPr/>
        </p:nvSpPr>
        <p:spPr>
          <a:xfrm>
            <a:off x="3910490" y="1914444"/>
            <a:ext cx="2215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Encoder </a:t>
            </a:r>
            <a:r>
              <a:rPr kumimoji="1" lang="zh-TW" altLang="en-US" dirty="0">
                <a:ea typeface="Microsoft JhengHei" panose="020B0604030504040204" pitchFamily="34" charset="-120"/>
              </a:rPr>
              <a:t>只能看到</a:t>
            </a:r>
            <a:r>
              <a:rPr kumimoji="1" lang="en-US" altLang="zh-TW" dirty="0">
                <a:ea typeface="Microsoft JhengHei" panose="020B0604030504040204" pitchFamily="34" charset="-120"/>
              </a:rPr>
              <a:t>unmasked </a:t>
            </a:r>
            <a:r>
              <a:rPr kumimoji="1" lang="zh-TW" altLang="en-US" dirty="0">
                <a:ea typeface="Microsoft JhengHei" panose="020B0604030504040204" pitchFamily="34" charset="-120"/>
              </a:rPr>
              <a:t>的 </a:t>
            </a:r>
            <a:r>
              <a:rPr kumimoji="1" lang="en-US" altLang="zh-TW" dirty="0">
                <a:ea typeface="Microsoft JhengHei" panose="020B0604030504040204" pitchFamily="34" charset="-120"/>
              </a:rPr>
              <a:t>patches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0454EE1-6D20-8E81-67B0-58CB919B5F61}"/>
              </a:ext>
            </a:extLst>
          </p:cNvPr>
          <p:cNvSpPr txBox="1"/>
          <p:nvPr/>
        </p:nvSpPr>
        <p:spPr>
          <a:xfrm>
            <a:off x="5694181" y="1371744"/>
            <a:ext cx="35238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Masked patches </a:t>
            </a:r>
            <a:r>
              <a:rPr kumimoji="1" lang="zh-TW" altLang="en-US" dirty="0">
                <a:ea typeface="Microsoft JhengHei" panose="020B0604030504040204" pitchFamily="34" charset="-120"/>
              </a:rPr>
              <a:t>加回去 </a:t>
            </a:r>
            <a:r>
              <a:rPr kumimoji="1" lang="en-US" altLang="zh-TW" dirty="0">
                <a:ea typeface="Microsoft JhengHei" panose="020B0604030504040204" pitchFamily="34" charset="-120"/>
              </a:rPr>
              <a:t>encoder output</a:t>
            </a:r>
            <a:r>
              <a:rPr kumimoji="1" lang="zh-TW" altLang="en-US" dirty="0">
                <a:ea typeface="Microsoft JhengHei" panose="020B0604030504040204" pitchFamily="34" charset="-120"/>
              </a:rPr>
              <a:t> 後，作為 </a:t>
            </a:r>
            <a:r>
              <a:rPr kumimoji="1" lang="en-US" altLang="zh-TW" dirty="0">
                <a:ea typeface="Microsoft JhengHei" panose="020B0604030504040204" pitchFamily="34" charset="-120"/>
              </a:rPr>
              <a:t>decoder input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D350987-D801-0E3A-3BE9-984264C856A9}"/>
              </a:ext>
            </a:extLst>
          </p:cNvPr>
          <p:cNvSpPr txBox="1"/>
          <p:nvPr/>
        </p:nvSpPr>
        <p:spPr>
          <a:xfrm>
            <a:off x="9144867" y="5434914"/>
            <a:ext cx="26763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訓練目標：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Reconstruction error (MSE)</a:t>
            </a:r>
          </a:p>
          <a:p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越低越好</a:t>
            </a:r>
          </a:p>
        </p:txBody>
      </p:sp>
      <p:cxnSp>
        <p:nvCxnSpPr>
          <p:cNvPr id="11" name="肘形接點 10">
            <a:extLst>
              <a:ext uri="{FF2B5EF4-FFF2-40B4-BE49-F238E27FC236}">
                <a16:creationId xmlns:a16="http://schemas.microsoft.com/office/drawing/2014/main" id="{E3DA4EDE-DF69-A9AD-DD36-99BA73B56711}"/>
              </a:ext>
            </a:extLst>
          </p:cNvPr>
          <p:cNvCxnSpPr>
            <a:cxnSpLocks/>
            <a:stCxn id="13" idx="2"/>
            <a:endCxn id="12" idx="2"/>
          </p:cNvCxnSpPr>
          <p:nvPr/>
        </p:nvCxnSpPr>
        <p:spPr>
          <a:xfrm rot="16200000" flipH="1">
            <a:off x="6024685" y="2136210"/>
            <a:ext cx="69474" cy="6170892"/>
          </a:xfrm>
          <a:prstGeom prst="bentConnector3">
            <a:avLst>
              <a:gd name="adj1" fmla="val 1636668"/>
            </a:avLst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7CFA88C-BD81-3DC8-FE71-06C6B7B8CCB6}"/>
              </a:ext>
            </a:extLst>
          </p:cNvPr>
          <p:cNvSpPr txBox="1"/>
          <p:nvPr/>
        </p:nvSpPr>
        <p:spPr>
          <a:xfrm>
            <a:off x="8841973" y="4887061"/>
            <a:ext cx="60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zh-TW" altLang="en-US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816C316-3702-9256-2376-CA1D402506EE}"/>
              </a:ext>
            </a:extLst>
          </p:cNvPr>
          <p:cNvSpPr txBox="1"/>
          <p:nvPr/>
        </p:nvSpPr>
        <p:spPr>
          <a:xfrm>
            <a:off x="2671081" y="4817587"/>
            <a:ext cx="605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kumimoji="1" lang="zh-TW" altLang="en-US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39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6F7DF6-871A-CE94-2729-71EB3733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Contrastive Learning in Images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136DB21-9C24-8520-D84A-D29AED829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83490EC-3EF3-2DC1-497B-B9DBAD2BC5F4}"/>
              </a:ext>
            </a:extLst>
          </p:cNvPr>
          <p:cNvSpPr txBox="1"/>
          <p:nvPr/>
        </p:nvSpPr>
        <p:spPr>
          <a:xfrm>
            <a:off x="7192366" y="6010816"/>
            <a:ext cx="40766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[2] Right Figure source: Chen, Ting, et al. "A simple framework for contrastive learning of visual representations." ICLR 2020.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395E903-3B6A-53E0-0F87-214ACCCF2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29" y="4006198"/>
            <a:ext cx="5676418" cy="1414294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3F9F1EBF-8326-BDAB-9A48-B7182A32415E}"/>
              </a:ext>
            </a:extLst>
          </p:cNvPr>
          <p:cNvSpPr txBox="1"/>
          <p:nvPr/>
        </p:nvSpPr>
        <p:spPr>
          <a:xfrm>
            <a:off x="1251520" y="6010816"/>
            <a:ext cx="47844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[1] Left Figure source: </a:t>
            </a:r>
            <a:r>
              <a:rPr lang="en" altLang="zh-TW" sz="1100" dirty="0" err="1"/>
              <a:t>Schroff</a:t>
            </a:r>
            <a:r>
              <a:rPr lang="en" altLang="zh-TW" sz="1100" dirty="0"/>
              <a:t>, Florian, Dmitry </a:t>
            </a:r>
            <a:r>
              <a:rPr lang="en" altLang="zh-TW" sz="1100" dirty="0" err="1"/>
              <a:t>Kalenichenko</a:t>
            </a:r>
            <a:r>
              <a:rPr lang="en" altLang="zh-TW" sz="1100" dirty="0"/>
              <a:t>, and James Philbin. "</a:t>
            </a:r>
            <a:r>
              <a:rPr lang="en" altLang="zh-TW" sz="1100" dirty="0" err="1"/>
              <a:t>Facenet</a:t>
            </a:r>
            <a:r>
              <a:rPr lang="en" altLang="zh-TW" sz="1100" dirty="0"/>
              <a:t>: A unified embedding for face recognition and clustering." CVPR 2015.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1CF6A08-8CAA-77B1-F9F2-C593E2056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485" y="1982920"/>
            <a:ext cx="4811486" cy="3633163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244E9D95-413E-3188-B0D4-F846B50268E7}"/>
              </a:ext>
            </a:extLst>
          </p:cNvPr>
          <p:cNvSpPr txBox="1"/>
          <p:nvPr/>
        </p:nvSpPr>
        <p:spPr>
          <a:xfrm>
            <a:off x="6481960" y="5101962"/>
            <a:ext cx="172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Positive pairs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E8F68E4-F5D0-AD2A-2134-81B73CAABA9C}"/>
              </a:ext>
            </a:extLst>
          </p:cNvPr>
          <p:cNvSpPr txBox="1"/>
          <p:nvPr/>
        </p:nvSpPr>
        <p:spPr>
          <a:xfrm>
            <a:off x="9144000" y="630256"/>
            <a:ext cx="206848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/>
              <a:t>f (·): encoder network</a:t>
            </a:r>
          </a:p>
          <a:p>
            <a:r>
              <a:rPr lang="zh-TW" altLang="en-US" sz="1400" dirty="0"/>
              <a:t>g(·)</a:t>
            </a:r>
            <a:r>
              <a:rPr lang="en-US" altLang="zh-TW" sz="1400" dirty="0"/>
              <a:t>: </a:t>
            </a:r>
            <a:r>
              <a:rPr lang="zh-TW" altLang="en-US" sz="1400" dirty="0"/>
              <a:t>projection head</a:t>
            </a:r>
            <a:endParaRPr lang="en-US" altLang="zh-TW" sz="1400" dirty="0"/>
          </a:p>
          <a:p>
            <a:r>
              <a:rPr lang="en-US" altLang="zh-TW" sz="1400" dirty="0"/>
              <a:t>z: output logits</a:t>
            </a:r>
          </a:p>
        </p:txBody>
      </p:sp>
      <p:pic>
        <p:nvPicPr>
          <p:cNvPr id="15" name="圖片 14" descr="一張含有 哺乳動物, 貓, 家貓, 小型到中型大小的貓 的圖片&#10;&#10;自動產生的描述">
            <a:extLst>
              <a:ext uri="{FF2B5EF4-FFF2-40B4-BE49-F238E27FC236}">
                <a16:creationId xmlns:a16="http://schemas.microsoft.com/office/drawing/2014/main" id="{099B613B-C810-4676-5D64-BE9601FF06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133" y="4220208"/>
            <a:ext cx="648182" cy="648182"/>
          </a:xfrm>
          <a:prstGeom prst="rect">
            <a:avLst/>
          </a:prstGeom>
        </p:spPr>
      </p:pic>
      <p:pic>
        <p:nvPicPr>
          <p:cNvPr id="8" name="圖片 7" descr="一張含有 家貓, 貓, 哺乳動物, 小型到中型大小的貓 的圖片&#10;&#10;自動產生的描述">
            <a:extLst>
              <a:ext uri="{FF2B5EF4-FFF2-40B4-BE49-F238E27FC236}">
                <a16:creationId xmlns:a16="http://schemas.microsoft.com/office/drawing/2014/main" id="{B6900F88-9F4D-AC6F-B385-C5C9AF4A8A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636" y="4228371"/>
            <a:ext cx="631856" cy="631856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6653E23-9542-385D-B10F-3452B78F9041}"/>
              </a:ext>
            </a:extLst>
          </p:cNvPr>
          <p:cNvSpPr/>
          <p:nvPr/>
        </p:nvSpPr>
        <p:spPr>
          <a:xfrm>
            <a:off x="6980162" y="4159471"/>
            <a:ext cx="4297438" cy="827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7B2ED59-07D8-4A25-CAD0-8B8123AE4755}"/>
              </a:ext>
            </a:extLst>
          </p:cNvPr>
          <p:cNvSpPr txBox="1"/>
          <p:nvPr/>
        </p:nvSpPr>
        <p:spPr>
          <a:xfrm>
            <a:off x="653143" y="1688321"/>
            <a:ext cx="5248124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The concept of contrastive learning is to maximize the agreement of positive pairs </a:t>
            </a:r>
            <a:r>
              <a:rPr kumimoji="1" lang="en" altLang="zh-TW" sz="2000" baseline="30000" dirty="0"/>
              <a:t>[1][2] </a:t>
            </a:r>
            <a:r>
              <a:rPr kumimoji="1" lang="en" altLang="zh-TW" sz="20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A model will be able to learn the connections among similar data and dissimilar data.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89510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0E9BBF-3706-2FC2-E3F6-975E37748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Image data augmentation approaches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D05974-ACA8-7049-01CC-471372C5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26" name="Picture 2" descr="Example of basic image augmentation for cat image">
            <a:extLst>
              <a:ext uri="{FF2B5EF4-FFF2-40B4-BE49-F238E27FC236}">
                <a16:creationId xmlns:a16="http://schemas.microsoft.com/office/drawing/2014/main" id="{9DD6BC9C-AF47-35E2-0D2C-7FE88F9E5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052" y="1804179"/>
            <a:ext cx="7573896" cy="4260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76B443EC-19BB-BF64-C184-AE3950B49294}"/>
              </a:ext>
            </a:extLst>
          </p:cNvPr>
          <p:cNvSpPr txBox="1"/>
          <p:nvPr/>
        </p:nvSpPr>
        <p:spPr>
          <a:xfrm>
            <a:off x="3899767" y="6415560"/>
            <a:ext cx="43924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Figure source: https://</a:t>
            </a:r>
            <a:r>
              <a:rPr lang="en" altLang="zh-TW" sz="1100" dirty="0" err="1"/>
              <a:t>www.ibm.com</a:t>
            </a:r>
            <a:r>
              <a:rPr lang="en" altLang="zh-TW" sz="1100" dirty="0"/>
              <a:t>/think/topics/data-augmentation</a:t>
            </a:r>
          </a:p>
        </p:txBody>
      </p:sp>
    </p:spTree>
    <p:extLst>
      <p:ext uri="{BB962C8B-B14F-4D97-AF65-F5344CB8AC3E}">
        <p14:creationId xmlns:p14="http://schemas.microsoft.com/office/powerpoint/2010/main" val="3296767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9BA7BC-4D96-14A1-2AEE-20075F30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Contrastive Learning Loss</a:t>
            </a:r>
            <a:r>
              <a:rPr kumimoji="1" lang="zh-TW" altLang="en-US" dirty="0"/>
              <a:t> </a:t>
            </a:r>
            <a:r>
              <a:rPr kumimoji="1" lang="en-US" altLang="zh-TW" dirty="0"/>
              <a:t>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707353-0EA9-B0EC-D05E-4CF5ECAE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E0353D-36DB-A57F-FB2A-A818007D8EEE}"/>
              </a:ext>
            </a:extLst>
          </p:cNvPr>
          <p:cNvSpPr txBox="1"/>
          <p:nvPr/>
        </p:nvSpPr>
        <p:spPr>
          <a:xfrm>
            <a:off x="1508873" y="6071025"/>
            <a:ext cx="40766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Chen, Ting, et al. "A simple framework for contrastive learning of visual representations." ICLR 2020.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BE9397F-C9D9-51D7-7591-8C0C11974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92" y="2043129"/>
            <a:ext cx="4811486" cy="363316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A8A7AB86-2B29-B4D5-9410-34732CDF9D86}"/>
              </a:ext>
            </a:extLst>
          </p:cNvPr>
          <p:cNvSpPr txBox="1"/>
          <p:nvPr/>
        </p:nvSpPr>
        <p:spPr>
          <a:xfrm>
            <a:off x="798467" y="5162171"/>
            <a:ext cx="1725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Positive pairs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 descr="一張含有 哺乳動物, 貓, 家貓, 小型到中型大小的貓 的圖片&#10;&#10;自動產生的描述">
            <a:extLst>
              <a:ext uri="{FF2B5EF4-FFF2-40B4-BE49-F238E27FC236}">
                <a16:creationId xmlns:a16="http://schemas.microsoft.com/office/drawing/2014/main" id="{92873FD1-B45A-8F1F-F008-BC4230832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640" y="4280417"/>
            <a:ext cx="648182" cy="648182"/>
          </a:xfrm>
          <a:prstGeom prst="rect">
            <a:avLst/>
          </a:prstGeom>
        </p:spPr>
      </p:pic>
      <p:pic>
        <p:nvPicPr>
          <p:cNvPr id="9" name="圖片 8" descr="一張含有 家貓, 貓, 哺乳動物, 小型到中型大小的貓 的圖片&#10;&#10;自動產生的描述">
            <a:extLst>
              <a:ext uri="{FF2B5EF4-FFF2-40B4-BE49-F238E27FC236}">
                <a16:creationId xmlns:a16="http://schemas.microsoft.com/office/drawing/2014/main" id="{9A587C34-B877-CD9F-E4E2-C41538133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3" y="4288580"/>
            <a:ext cx="631856" cy="63185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005EF64-B51A-E3A4-FDBF-DA2638028769}"/>
              </a:ext>
            </a:extLst>
          </p:cNvPr>
          <p:cNvSpPr/>
          <p:nvPr/>
        </p:nvSpPr>
        <p:spPr>
          <a:xfrm>
            <a:off x="1296669" y="4219680"/>
            <a:ext cx="4297438" cy="8274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53CE6A9-A7DF-E7AC-E4D4-58886A38A425}"/>
              </a:ext>
            </a:extLst>
          </p:cNvPr>
          <p:cNvSpPr/>
          <p:nvPr/>
        </p:nvSpPr>
        <p:spPr>
          <a:xfrm>
            <a:off x="7038575" y="2236055"/>
            <a:ext cx="1536807" cy="2394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591CA16-4EB1-731F-3515-FEDA7AA171C3}"/>
              </a:ext>
            </a:extLst>
          </p:cNvPr>
          <p:cNvSpPr/>
          <p:nvPr/>
        </p:nvSpPr>
        <p:spPr>
          <a:xfrm>
            <a:off x="9114674" y="2236054"/>
            <a:ext cx="1536807" cy="23941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EBA8450-F84F-8D09-60D3-2108A9657507}"/>
              </a:ext>
            </a:extLst>
          </p:cNvPr>
          <p:cNvSpPr txBox="1"/>
          <p:nvPr/>
        </p:nvSpPr>
        <p:spPr>
          <a:xfrm>
            <a:off x="7438144" y="1858463"/>
            <a:ext cx="73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Batch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E01238-CF14-FA69-9D81-0FAF454A04EA}"/>
              </a:ext>
            </a:extLst>
          </p:cNvPr>
          <p:cNvSpPr txBox="1"/>
          <p:nvPr/>
        </p:nvSpPr>
        <p:spPr>
          <a:xfrm>
            <a:off x="9314458" y="1856852"/>
            <a:ext cx="1137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Batch (DA)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E3A28E8A-604D-1E80-337C-2212307A11F1}"/>
              </a:ext>
            </a:extLst>
          </p:cNvPr>
          <p:cNvSpPr txBox="1"/>
          <p:nvPr/>
        </p:nvSpPr>
        <p:spPr>
          <a:xfrm>
            <a:off x="9174224" y="1020172"/>
            <a:ext cx="2397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DA: data augmentation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9E912D-47A8-F3FA-AAEE-8FE0D557F208}"/>
                  </a:ext>
                </a:extLst>
              </p:cNvPr>
              <p:cNvSpPr txBox="1"/>
              <p:nvPr/>
            </p:nvSpPr>
            <p:spPr>
              <a:xfrm>
                <a:off x="7499616" y="2392079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9E912D-47A8-F3FA-AAEE-8FE0D557F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616" y="2392079"/>
                <a:ext cx="614723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9E4924D-F7CD-17C5-E415-E4A7A049BD05}"/>
                  </a:ext>
                </a:extLst>
              </p:cNvPr>
              <p:cNvSpPr txBox="1"/>
              <p:nvPr/>
            </p:nvSpPr>
            <p:spPr>
              <a:xfrm>
                <a:off x="9575715" y="2392079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9E4924D-F7CD-17C5-E415-E4A7A049B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715" y="2392079"/>
                <a:ext cx="614723" cy="477888"/>
              </a:xfrm>
              <a:prstGeom prst="rect">
                <a:avLst/>
              </a:prstGeom>
              <a:blipFill>
                <a:blip r:embed="rId6"/>
                <a:stretch>
                  <a:fillRect l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D05F8DF-046B-FC2E-B89C-07B50DA5076B}"/>
                  </a:ext>
                </a:extLst>
              </p:cNvPr>
              <p:cNvSpPr txBox="1"/>
              <p:nvPr/>
            </p:nvSpPr>
            <p:spPr>
              <a:xfrm>
                <a:off x="7499616" y="3160106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D05F8DF-046B-FC2E-B89C-07B50DA5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616" y="3160106"/>
                <a:ext cx="614723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1487BAF-A7AD-6A06-625C-C961105632BE}"/>
                  </a:ext>
                </a:extLst>
              </p:cNvPr>
              <p:cNvSpPr txBox="1"/>
              <p:nvPr/>
            </p:nvSpPr>
            <p:spPr>
              <a:xfrm>
                <a:off x="9575715" y="3160106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1487BAF-A7AD-6A06-625C-C96110563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715" y="3160106"/>
                <a:ext cx="614723" cy="477888"/>
              </a:xfrm>
              <a:prstGeom prst="rect">
                <a:avLst/>
              </a:prstGeom>
              <a:blipFill>
                <a:blip r:embed="rId8"/>
                <a:stretch>
                  <a:fillRect l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03C4530-88C5-024B-C60D-4BC5C1E7CAB6}"/>
                  </a:ext>
                </a:extLst>
              </p:cNvPr>
              <p:cNvSpPr txBox="1"/>
              <p:nvPr/>
            </p:nvSpPr>
            <p:spPr>
              <a:xfrm>
                <a:off x="7499616" y="3928133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03C4530-88C5-024B-C60D-4BC5C1E7C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9616" y="3928133"/>
                <a:ext cx="614723" cy="47788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2514445-7900-CBCA-756D-E32154DE2707}"/>
                  </a:ext>
                </a:extLst>
              </p:cNvPr>
              <p:cNvSpPr txBox="1"/>
              <p:nvPr/>
            </p:nvSpPr>
            <p:spPr>
              <a:xfrm>
                <a:off x="9575715" y="3928133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2514445-7900-CBCA-756D-E32154DE2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715" y="3928133"/>
                <a:ext cx="614723" cy="477888"/>
              </a:xfrm>
              <a:prstGeom prst="rect">
                <a:avLst/>
              </a:prstGeom>
              <a:blipFill>
                <a:blip r:embed="rId10"/>
                <a:stretch>
                  <a:fillRect l="-61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4424CC-242D-548D-F9B3-3B8C6BE74022}"/>
                  </a:ext>
                </a:extLst>
              </p:cNvPr>
              <p:cNvSpPr txBox="1"/>
              <p:nvPr/>
            </p:nvSpPr>
            <p:spPr>
              <a:xfrm>
                <a:off x="6543722" y="5069838"/>
                <a:ext cx="52610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為例：</a:t>
                </a:r>
                <a:endParaRPr kumimoji="1" lang="en-US" altLang="zh-TW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正樣本對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-&gt;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負樣本對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-&gt;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endParaRPr kumimoji="1" lang="zh-TW" altLang="en-US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4424CC-242D-548D-F9B3-3B8C6BE74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3722" y="5069838"/>
                <a:ext cx="5261004" cy="923330"/>
              </a:xfrm>
              <a:prstGeom prst="rect">
                <a:avLst/>
              </a:prstGeom>
              <a:blipFill>
                <a:blip r:embed="rId11"/>
                <a:stretch>
                  <a:fillRect l="-964" t="-4110" b="-109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0A21C09-E496-89A3-982E-2A15BA937B87}"/>
                  </a:ext>
                </a:extLst>
              </p:cNvPr>
              <p:cNvSpPr txBox="1"/>
              <p:nvPr/>
            </p:nvSpPr>
            <p:spPr>
              <a:xfrm>
                <a:off x="9198046" y="1382047"/>
                <a:ext cx="23734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</a:t>
                </a:r>
                <a:r>
                  <a:rPr kumimoji="1" lang="zh-TW" altLang="en-US" dirty="0"/>
                  <a:t> </a:t>
                </a:r>
                <a:r>
                  <a:rPr kumimoji="1" lang="en-US" altLang="zh-TW" sz="1800" b="0" dirty="0" err="1"/>
                  <a:t>Batch_size</a:t>
                </a:r>
                <a:r>
                  <a:rPr kumimoji="1" lang="en-US" altLang="zh-TW" sz="1800" b="0" dirty="0"/>
                  <a:t> </a:t>
                </a:r>
                <a:r>
                  <a:rPr kumimoji="1" lang="zh-TW" altLang="en-US" sz="1800" b="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</a:t>
                </a:r>
                <a14:m>
                  <m:oMath xmlns:m="http://schemas.openxmlformats.org/officeDocument/2006/math">
                    <m:r>
                      <a:rPr kumimoji="1" lang="en-US" altLang="zh-TW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0A21C09-E496-89A3-982E-2A15BA93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8046" y="1382047"/>
                <a:ext cx="2373468" cy="369332"/>
              </a:xfrm>
              <a:prstGeom prst="rect">
                <a:avLst/>
              </a:prstGeom>
              <a:blipFill>
                <a:blip r:embed="rId12"/>
                <a:stretch>
                  <a:fillRect l="-2128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B555B86E-41B7-2F91-D37F-EABD9BF3B8A5}"/>
              </a:ext>
            </a:extLst>
          </p:cNvPr>
          <p:cNvSpPr/>
          <p:nvPr/>
        </p:nvSpPr>
        <p:spPr>
          <a:xfrm>
            <a:off x="7274076" y="2367212"/>
            <a:ext cx="3177620" cy="597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4482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B9393-1699-985A-E66F-F2B388438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A6DC57-0B7A-1B21-F9F0-721D122B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FAFA69A-F103-08DD-98C8-542BFACBF3C4}"/>
              </a:ext>
            </a:extLst>
          </p:cNvPr>
          <p:cNvSpPr txBox="1"/>
          <p:nvPr/>
        </p:nvSpPr>
        <p:spPr>
          <a:xfrm>
            <a:off x="653143" y="1586847"/>
            <a:ext cx="109183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Transformers [30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Vision Transformer [20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Self-supervised Learning [50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Homework 3 [30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Quiz [15 min]</a:t>
            </a:r>
          </a:p>
        </p:txBody>
      </p:sp>
    </p:spTree>
    <p:extLst>
      <p:ext uri="{BB962C8B-B14F-4D97-AF65-F5344CB8AC3E}">
        <p14:creationId xmlns:p14="http://schemas.microsoft.com/office/powerpoint/2010/main" val="2647002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9BA7BC-4D96-14A1-2AEE-20075F30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Contrastive Learning Loss</a:t>
            </a:r>
            <a:r>
              <a:rPr kumimoji="1" lang="zh-TW" altLang="en-US" dirty="0"/>
              <a:t> </a:t>
            </a:r>
            <a:r>
              <a:rPr kumimoji="1" lang="en-US" altLang="zh-TW" dirty="0"/>
              <a:t>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0707353-0EA9-B0EC-D05E-4CF5ECAE5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DE0353D-36DB-A57F-FB2A-A818007D8EEE}"/>
              </a:ext>
            </a:extLst>
          </p:cNvPr>
          <p:cNvSpPr txBox="1"/>
          <p:nvPr/>
        </p:nvSpPr>
        <p:spPr>
          <a:xfrm>
            <a:off x="1508873" y="6071025"/>
            <a:ext cx="40766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Chen, Ting, et al. "A simple framework for contrastive learning of visual representations." ICLR 2020.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53CE6A9-A7DF-E7AC-E4D4-58886A38A425}"/>
              </a:ext>
            </a:extLst>
          </p:cNvPr>
          <p:cNvSpPr/>
          <p:nvPr/>
        </p:nvSpPr>
        <p:spPr>
          <a:xfrm>
            <a:off x="1367757" y="2130582"/>
            <a:ext cx="1536807" cy="23941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591CA16-4EB1-731F-3515-FEDA7AA171C3}"/>
              </a:ext>
            </a:extLst>
          </p:cNvPr>
          <p:cNvSpPr/>
          <p:nvPr/>
        </p:nvSpPr>
        <p:spPr>
          <a:xfrm>
            <a:off x="3443856" y="2130581"/>
            <a:ext cx="1536807" cy="239415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EBA8450-F84F-8D09-60D3-2108A9657507}"/>
              </a:ext>
            </a:extLst>
          </p:cNvPr>
          <p:cNvSpPr txBox="1"/>
          <p:nvPr/>
        </p:nvSpPr>
        <p:spPr>
          <a:xfrm>
            <a:off x="1767326" y="1752990"/>
            <a:ext cx="73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Batch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BE01238-CF14-FA69-9D81-0FAF454A04EA}"/>
              </a:ext>
            </a:extLst>
          </p:cNvPr>
          <p:cNvSpPr txBox="1"/>
          <p:nvPr/>
        </p:nvSpPr>
        <p:spPr>
          <a:xfrm>
            <a:off x="3643639" y="1751379"/>
            <a:ext cx="1212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Batch (DA)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3A28E8A-604D-1E80-337C-2212307A11F1}"/>
                  </a:ext>
                </a:extLst>
              </p:cNvPr>
              <p:cNvSpPr txBox="1"/>
              <p:nvPr/>
            </p:nvSpPr>
            <p:spPr>
              <a:xfrm>
                <a:off x="8390965" y="1020172"/>
                <a:ext cx="32056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為模型輸出的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dirty="0"/>
                  <a:t>representation</a:t>
                </a:r>
                <a:endParaRPr kumimoji="1" lang="zh-TW" altLang="en-US" dirty="0"/>
              </a:p>
            </p:txBody>
          </p:sp>
        </mc:Choice>
        <mc:Fallback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E3A28E8A-604D-1E80-337C-2212307A1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65" y="1020172"/>
                <a:ext cx="3205657" cy="369332"/>
              </a:xfrm>
              <a:prstGeom prst="rect">
                <a:avLst/>
              </a:prstGeom>
              <a:blipFill>
                <a:blip r:embed="rId2"/>
                <a:stretch>
                  <a:fillRect t="-6667" r="-791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9E912D-47A8-F3FA-AAEE-8FE0D557F208}"/>
                  </a:ext>
                </a:extLst>
              </p:cNvPr>
              <p:cNvSpPr txBox="1"/>
              <p:nvPr/>
            </p:nvSpPr>
            <p:spPr>
              <a:xfrm>
                <a:off x="1828798" y="2286606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9E912D-47A8-F3FA-AAEE-8FE0D557F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8" y="2286606"/>
                <a:ext cx="614723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9E4924D-F7CD-17C5-E415-E4A7A049BD05}"/>
                  </a:ext>
                </a:extLst>
              </p:cNvPr>
              <p:cNvSpPr txBox="1"/>
              <p:nvPr/>
            </p:nvSpPr>
            <p:spPr>
              <a:xfrm>
                <a:off x="3904897" y="2286606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19E4924D-F7CD-17C5-E415-E4A7A049B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897" y="2286606"/>
                <a:ext cx="614723" cy="477888"/>
              </a:xfrm>
              <a:prstGeom prst="rect">
                <a:avLst/>
              </a:prstGeom>
              <a:blipFill>
                <a:blip r:embed="rId4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D05F8DF-046B-FC2E-B89C-07B50DA5076B}"/>
                  </a:ext>
                </a:extLst>
              </p:cNvPr>
              <p:cNvSpPr txBox="1"/>
              <p:nvPr/>
            </p:nvSpPr>
            <p:spPr>
              <a:xfrm>
                <a:off x="1828798" y="3054633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7D05F8DF-046B-FC2E-B89C-07B50DA50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8" y="3054633"/>
                <a:ext cx="614723" cy="4778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1487BAF-A7AD-6A06-625C-C961105632BE}"/>
                  </a:ext>
                </a:extLst>
              </p:cNvPr>
              <p:cNvSpPr txBox="1"/>
              <p:nvPr/>
            </p:nvSpPr>
            <p:spPr>
              <a:xfrm>
                <a:off x="3904897" y="3054633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71487BAF-A7AD-6A06-625C-C96110563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897" y="3054633"/>
                <a:ext cx="614723" cy="477888"/>
              </a:xfrm>
              <a:prstGeom prst="rect">
                <a:avLst/>
              </a:prstGeom>
              <a:blipFill>
                <a:blip r:embed="rId6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03C4530-88C5-024B-C60D-4BC5C1E7CAB6}"/>
                  </a:ext>
                </a:extLst>
              </p:cNvPr>
              <p:cNvSpPr txBox="1"/>
              <p:nvPr/>
            </p:nvSpPr>
            <p:spPr>
              <a:xfrm>
                <a:off x="1828798" y="3822660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203C4530-88C5-024B-C60D-4BC5C1E7CA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798" y="3822660"/>
                <a:ext cx="614723" cy="47788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2514445-7900-CBCA-756D-E32154DE2707}"/>
                  </a:ext>
                </a:extLst>
              </p:cNvPr>
              <p:cNvSpPr txBox="1"/>
              <p:nvPr/>
            </p:nvSpPr>
            <p:spPr>
              <a:xfrm>
                <a:off x="3904897" y="3822660"/>
                <a:ext cx="614723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/>
              </a:p>
            </p:txBody>
          </p:sp>
        </mc:Choice>
        <mc:Fallback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22514445-7900-CBCA-756D-E32154DE2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4897" y="3822660"/>
                <a:ext cx="614723" cy="477888"/>
              </a:xfrm>
              <a:prstGeom prst="rect">
                <a:avLst/>
              </a:prstGeom>
              <a:blipFill>
                <a:blip r:embed="rId8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4424CC-242D-548D-F9B3-3B8C6BE74022}"/>
                  </a:ext>
                </a:extLst>
              </p:cNvPr>
              <p:cNvSpPr txBox="1"/>
              <p:nvPr/>
            </p:nvSpPr>
            <p:spPr>
              <a:xfrm>
                <a:off x="872904" y="4964365"/>
                <a:ext cx="526100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為例：</a:t>
                </a:r>
                <a:endParaRPr kumimoji="1" lang="en-US" altLang="zh-TW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正樣本對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-&gt;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  <a:p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負樣本對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-&gt;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kumimoji="1" lang="zh-TW" altLang="en-US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、</a:t>
                </a:r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endParaRPr kumimoji="1" lang="zh-TW" altLang="en-US" dirty="0"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154424CC-242D-548D-F9B3-3B8C6BE74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04" y="4964365"/>
                <a:ext cx="5261004" cy="923330"/>
              </a:xfrm>
              <a:prstGeom prst="rect">
                <a:avLst/>
              </a:prstGeom>
              <a:blipFill>
                <a:blip r:embed="rId9"/>
                <a:stretch>
                  <a:fillRect l="-964" t="-2703" b="-945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0A21C09-E496-89A3-982E-2A15BA937B87}"/>
                  </a:ext>
                </a:extLst>
              </p:cNvPr>
              <p:cNvSpPr txBox="1"/>
              <p:nvPr/>
            </p:nvSpPr>
            <p:spPr>
              <a:xfrm>
                <a:off x="8390965" y="1389504"/>
                <a:ext cx="23734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</a:t>
                </a:r>
                <a:r>
                  <a:rPr kumimoji="1" lang="zh-TW" altLang="en-US" dirty="0"/>
                  <a:t> </a:t>
                </a:r>
                <a:r>
                  <a:rPr kumimoji="1" lang="en-US" altLang="zh-TW" sz="1800" b="0" dirty="0" err="1"/>
                  <a:t>Batch_size</a:t>
                </a:r>
                <a:r>
                  <a:rPr kumimoji="1" lang="en-US" altLang="zh-TW" sz="1800" b="0" dirty="0"/>
                  <a:t> </a:t>
                </a:r>
                <a:r>
                  <a:rPr kumimoji="1" lang="zh-TW" altLang="en-US" sz="1800" b="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為</a:t>
                </a:r>
                <a14:m>
                  <m:oMath xmlns:m="http://schemas.openxmlformats.org/officeDocument/2006/math">
                    <m:r>
                      <a:rPr kumimoji="1" lang="en-US" altLang="zh-TW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0A21C09-E496-89A3-982E-2A15BA937B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0965" y="1389504"/>
                <a:ext cx="2373468" cy="369332"/>
              </a:xfrm>
              <a:prstGeom prst="rect">
                <a:avLst/>
              </a:prstGeom>
              <a:blipFill>
                <a:blip r:embed="rId10"/>
                <a:stretch>
                  <a:fillRect l="-2128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>
            <a:extLst>
              <a:ext uri="{FF2B5EF4-FFF2-40B4-BE49-F238E27FC236}">
                <a16:creationId xmlns:a16="http://schemas.microsoft.com/office/drawing/2014/main" id="{B555B86E-41B7-2F91-D37F-EABD9BF3B8A5}"/>
              </a:ext>
            </a:extLst>
          </p:cNvPr>
          <p:cNvSpPr/>
          <p:nvPr/>
        </p:nvSpPr>
        <p:spPr>
          <a:xfrm>
            <a:off x="1603258" y="2261739"/>
            <a:ext cx="3177620" cy="5972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圓角矩形 22">
                <a:extLst>
                  <a:ext uri="{FF2B5EF4-FFF2-40B4-BE49-F238E27FC236}">
                    <a16:creationId xmlns:a16="http://schemas.microsoft.com/office/drawing/2014/main" id="{11BC76A7-A7A8-F384-1762-6C616A4F8C59}"/>
                  </a:ext>
                </a:extLst>
              </p:cNvPr>
              <p:cNvSpPr/>
              <p:nvPr/>
            </p:nvSpPr>
            <p:spPr>
              <a:xfrm>
                <a:off x="6513124" y="2568904"/>
                <a:ext cx="1342004" cy="4290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23" name="圓角矩形 22">
                <a:extLst>
                  <a:ext uri="{FF2B5EF4-FFF2-40B4-BE49-F238E27FC236}">
                    <a16:creationId xmlns:a16="http://schemas.microsoft.com/office/drawing/2014/main" id="{11BC76A7-A7A8-F384-1762-6C616A4F8C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24" y="2568904"/>
                <a:ext cx="1342004" cy="429049"/>
              </a:xfrm>
              <a:prstGeom prst="round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圓角矩形 25">
                <a:extLst>
                  <a:ext uri="{FF2B5EF4-FFF2-40B4-BE49-F238E27FC236}">
                    <a16:creationId xmlns:a16="http://schemas.microsoft.com/office/drawing/2014/main" id="{24F01867-C510-98C8-876B-7FB06B774CDF}"/>
                  </a:ext>
                </a:extLst>
              </p:cNvPr>
              <p:cNvSpPr/>
              <p:nvPr/>
            </p:nvSpPr>
            <p:spPr>
              <a:xfrm>
                <a:off x="6513124" y="3195869"/>
                <a:ext cx="1342004" cy="4290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26" name="圓角矩形 25">
                <a:extLst>
                  <a:ext uri="{FF2B5EF4-FFF2-40B4-BE49-F238E27FC236}">
                    <a16:creationId xmlns:a16="http://schemas.microsoft.com/office/drawing/2014/main" id="{24F01867-C510-98C8-876B-7FB06B774C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24" y="3195869"/>
                <a:ext cx="1342004" cy="429049"/>
              </a:xfrm>
              <a:prstGeom prst="roundRect">
                <a:avLst/>
              </a:prstGeom>
              <a:blipFill>
                <a:blip r:embed="rId1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圓角矩形 26">
                <a:extLst>
                  <a:ext uri="{FF2B5EF4-FFF2-40B4-BE49-F238E27FC236}">
                    <a16:creationId xmlns:a16="http://schemas.microsoft.com/office/drawing/2014/main" id="{82C3F5F6-E024-5D35-7EDD-2931BC780B70}"/>
                  </a:ext>
                </a:extLst>
              </p:cNvPr>
              <p:cNvSpPr/>
              <p:nvPr/>
            </p:nvSpPr>
            <p:spPr>
              <a:xfrm>
                <a:off x="6513124" y="3822834"/>
                <a:ext cx="1342004" cy="4290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27" name="圓角矩形 26">
                <a:extLst>
                  <a:ext uri="{FF2B5EF4-FFF2-40B4-BE49-F238E27FC236}">
                    <a16:creationId xmlns:a16="http://schemas.microsoft.com/office/drawing/2014/main" id="{82C3F5F6-E024-5D35-7EDD-2931BC780B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24" y="3822834"/>
                <a:ext cx="1342004" cy="429049"/>
              </a:xfrm>
              <a:prstGeom prst="roundRect">
                <a:avLst/>
              </a:prstGeom>
              <a:blipFill>
                <a:blip r:embed="rId13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圓角矩形 27">
                <a:extLst>
                  <a:ext uri="{FF2B5EF4-FFF2-40B4-BE49-F238E27FC236}">
                    <a16:creationId xmlns:a16="http://schemas.microsoft.com/office/drawing/2014/main" id="{6996D79F-19E3-AFB8-A7DC-6D86C51AA840}"/>
                  </a:ext>
                </a:extLst>
              </p:cNvPr>
              <p:cNvSpPr/>
              <p:nvPr/>
            </p:nvSpPr>
            <p:spPr>
              <a:xfrm>
                <a:off x="6513123" y="4449799"/>
                <a:ext cx="1342004" cy="4290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28" name="圓角矩形 27">
                <a:extLst>
                  <a:ext uri="{FF2B5EF4-FFF2-40B4-BE49-F238E27FC236}">
                    <a16:creationId xmlns:a16="http://schemas.microsoft.com/office/drawing/2014/main" id="{6996D79F-19E3-AFB8-A7DC-6D86C51AA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23" y="4449799"/>
                <a:ext cx="1342004" cy="429049"/>
              </a:xfrm>
              <a:prstGeom prst="roundRect">
                <a:avLst/>
              </a:prstGeom>
              <a:blipFill>
                <a:blip r:embed="rId14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圓角矩形 28">
                <a:extLst>
                  <a:ext uri="{FF2B5EF4-FFF2-40B4-BE49-F238E27FC236}">
                    <a16:creationId xmlns:a16="http://schemas.microsoft.com/office/drawing/2014/main" id="{AB2F3ADB-FFD3-4912-4CEA-8AAC1D0C27BD}"/>
                  </a:ext>
                </a:extLst>
              </p:cNvPr>
              <p:cNvSpPr/>
              <p:nvPr/>
            </p:nvSpPr>
            <p:spPr>
              <a:xfrm>
                <a:off x="6513123" y="5076764"/>
                <a:ext cx="1342004" cy="429049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sim(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kumimoji="1" lang="en-US" altLang="zh-TW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>
          <p:sp>
            <p:nvSpPr>
              <p:cNvPr id="29" name="圓角矩形 28">
                <a:extLst>
                  <a:ext uri="{FF2B5EF4-FFF2-40B4-BE49-F238E27FC236}">
                    <a16:creationId xmlns:a16="http://schemas.microsoft.com/office/drawing/2014/main" id="{AB2F3ADB-FFD3-4912-4CEA-8AAC1D0C27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123" y="5076764"/>
                <a:ext cx="1342004" cy="429049"/>
              </a:xfrm>
              <a:prstGeom prst="roundRect">
                <a:avLst/>
              </a:prstGeom>
              <a:blipFill>
                <a:blip r:embed="rId15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29">
            <a:extLst>
              <a:ext uri="{FF2B5EF4-FFF2-40B4-BE49-F238E27FC236}">
                <a16:creationId xmlns:a16="http://schemas.microsoft.com/office/drawing/2014/main" id="{FD27413B-F3D6-CEE6-B2B5-2A0CACED5A54}"/>
              </a:ext>
            </a:extLst>
          </p:cNvPr>
          <p:cNvSpPr txBox="1"/>
          <p:nvPr/>
        </p:nvSpPr>
        <p:spPr>
          <a:xfrm>
            <a:off x="7930928" y="1893516"/>
            <a:ext cx="1406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 </a:t>
            </a:r>
            <a:r>
              <a:rPr kumimoji="1" lang="en-US" altLang="zh-TW" dirty="0" err="1"/>
              <a:t>Softmax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後之機率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671986C-D6B3-7481-0836-5D9975980C14}"/>
              </a:ext>
            </a:extLst>
          </p:cNvPr>
          <p:cNvSpPr/>
          <p:nvPr/>
        </p:nvSpPr>
        <p:spPr>
          <a:xfrm>
            <a:off x="6448948" y="2491910"/>
            <a:ext cx="1472544" cy="312545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B617D18-E3F3-78CA-58E8-38A701C44CBA}"/>
              </a:ext>
            </a:extLst>
          </p:cNvPr>
          <p:cNvSpPr txBox="1"/>
          <p:nvPr/>
        </p:nvSpPr>
        <p:spPr>
          <a:xfrm>
            <a:off x="8469478" y="2598762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0.3</a:t>
            </a:r>
            <a:endParaRPr kumimoji="1"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ED2E6FC-3937-F4E3-7ABE-7D339211AC4D}"/>
              </a:ext>
            </a:extLst>
          </p:cNvPr>
          <p:cNvSpPr txBox="1"/>
          <p:nvPr/>
        </p:nvSpPr>
        <p:spPr>
          <a:xfrm>
            <a:off x="8469478" y="3225727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0.2</a:t>
            </a:r>
            <a:endParaRPr kumimoji="1"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32A3F9A5-8C73-B661-7566-AD4EE5645D51}"/>
              </a:ext>
            </a:extLst>
          </p:cNvPr>
          <p:cNvSpPr txBox="1"/>
          <p:nvPr/>
        </p:nvSpPr>
        <p:spPr>
          <a:xfrm>
            <a:off x="8469478" y="3852692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0.1</a:t>
            </a:r>
            <a:endParaRPr kumimoji="1" lang="zh-TW" alt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5F816CF4-E952-2740-F96A-93A4D7B99A87}"/>
              </a:ext>
            </a:extLst>
          </p:cNvPr>
          <p:cNvSpPr txBox="1"/>
          <p:nvPr/>
        </p:nvSpPr>
        <p:spPr>
          <a:xfrm>
            <a:off x="8469478" y="4479657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0.1</a:t>
            </a:r>
            <a:endParaRPr kumimoji="1" lang="zh-TW" altLang="en-US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78A45446-95A4-8916-7D5D-DFD4AE83A453}"/>
              </a:ext>
            </a:extLst>
          </p:cNvPr>
          <p:cNvSpPr txBox="1"/>
          <p:nvPr/>
        </p:nvSpPr>
        <p:spPr>
          <a:xfrm>
            <a:off x="8469478" y="5106622"/>
            <a:ext cx="69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0.3</a:t>
            </a:r>
            <a:endParaRPr kumimoji="1"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78CA1C9B-7A62-FBAC-436C-868D230BCEC5}"/>
              </a:ext>
            </a:extLst>
          </p:cNvPr>
          <p:cNvSpPr txBox="1"/>
          <p:nvPr/>
        </p:nvSpPr>
        <p:spPr>
          <a:xfrm>
            <a:off x="9747448" y="2598762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62220881-1F90-6E59-EC3A-C328D44015BC}"/>
              </a:ext>
            </a:extLst>
          </p:cNvPr>
          <p:cNvSpPr txBox="1"/>
          <p:nvPr/>
        </p:nvSpPr>
        <p:spPr>
          <a:xfrm>
            <a:off x="9747448" y="3225727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EF01B694-DCF1-1CF7-1847-39579084F14A}"/>
              </a:ext>
            </a:extLst>
          </p:cNvPr>
          <p:cNvSpPr txBox="1"/>
          <p:nvPr/>
        </p:nvSpPr>
        <p:spPr>
          <a:xfrm>
            <a:off x="9747448" y="3852692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0E61A781-E595-9E92-E2CA-EE8C808141CB}"/>
              </a:ext>
            </a:extLst>
          </p:cNvPr>
          <p:cNvSpPr txBox="1"/>
          <p:nvPr/>
        </p:nvSpPr>
        <p:spPr>
          <a:xfrm>
            <a:off x="9747448" y="4479657"/>
            <a:ext cx="729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DC958A02-67E6-42B0-5C1D-D3246416FF53}"/>
              </a:ext>
            </a:extLst>
          </p:cNvPr>
          <p:cNvSpPr txBox="1"/>
          <p:nvPr/>
        </p:nvSpPr>
        <p:spPr>
          <a:xfrm>
            <a:off x="9747448" y="5106622"/>
            <a:ext cx="691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</a:t>
            </a:r>
            <a:endParaRPr kumimoji="1" lang="zh-TW" altLang="en-US" dirty="0"/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042B9E8E-47C9-8CD7-7605-6BB2715A01E9}"/>
              </a:ext>
            </a:extLst>
          </p:cNvPr>
          <p:cNvSpPr txBox="1"/>
          <p:nvPr/>
        </p:nvSpPr>
        <p:spPr>
          <a:xfrm>
            <a:off x="9206776" y="2068232"/>
            <a:ext cx="140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正確答案</a:t>
            </a:r>
            <a:endParaRPr kumimoji="1"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6C51FE06-AA09-058B-DD77-926AAD605CE3}"/>
              </a:ext>
            </a:extLst>
          </p:cNvPr>
          <p:cNvSpPr txBox="1"/>
          <p:nvPr/>
        </p:nvSpPr>
        <p:spPr>
          <a:xfrm>
            <a:off x="6380385" y="5874994"/>
            <a:ext cx="4004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相當於在做 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2N-1 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個類別之分類任務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C6547E6-B420-C40E-6054-DA572663F2B6}"/>
              </a:ext>
            </a:extLst>
          </p:cNvPr>
          <p:cNvSpPr txBox="1"/>
          <p:nvPr/>
        </p:nvSpPr>
        <p:spPr>
          <a:xfrm>
            <a:off x="10764433" y="3725426"/>
            <a:ext cx="1063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Cross-entropy</a:t>
            </a:r>
            <a:endParaRPr kumimoji="1" lang="zh-TW" altLang="en-US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45" name="向右箭號 44">
            <a:extLst>
              <a:ext uri="{FF2B5EF4-FFF2-40B4-BE49-F238E27FC236}">
                <a16:creationId xmlns:a16="http://schemas.microsoft.com/office/drawing/2014/main" id="{F58CA3C9-79C3-F5E1-129D-B61DA3E399FF}"/>
              </a:ext>
            </a:extLst>
          </p:cNvPr>
          <p:cNvSpPr/>
          <p:nvPr/>
        </p:nvSpPr>
        <p:spPr>
          <a:xfrm>
            <a:off x="10309688" y="3889763"/>
            <a:ext cx="322729" cy="317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E31E8A1-905A-A1A9-C58B-EE8CDC7038FC}"/>
                  </a:ext>
                </a:extLst>
              </p:cNvPr>
              <p:cNvSpPr txBox="1"/>
              <p:nvPr/>
            </p:nvSpPr>
            <p:spPr>
              <a:xfrm>
                <a:off x="6985262" y="6371879"/>
                <a:ext cx="434221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dirty="0">
                    <a:solidFill>
                      <a:schemeClr val="tx1"/>
                    </a:solidFill>
                  </a:rPr>
                  <a:t>Cross-entropy: </a:t>
                </a:r>
                <a14:m>
                  <m:oMath xmlns:m="http://schemas.openxmlformats.org/officeDocument/2006/math">
                    <m:r>
                      <a:rPr lang="zh-TW" alt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zh-TW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TW" altLang="en-US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TW" altLang="en-US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zh-TW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zh-TW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zh-TW" altLang="en-US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AE31E8A1-905A-A1A9-C58B-EE8CDC7038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5262" y="6371879"/>
                <a:ext cx="4342210" cy="369332"/>
              </a:xfrm>
              <a:prstGeom prst="rect">
                <a:avLst/>
              </a:prstGeom>
              <a:blipFill>
                <a:blip r:embed="rId16"/>
                <a:stretch>
                  <a:fillRect l="-1462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99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 animBg="1"/>
      <p:bldP spid="28" grpId="0" animBg="1"/>
      <p:bldP spid="29" grpId="0" animBg="1"/>
      <p:bldP spid="30" grpId="0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3509D5-8389-444B-C611-5FB309A3C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ImageNet Competition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5C2038-B8B5-EB7A-1D58-E93A2132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AFA36D-5467-848A-CA4F-5FDA1CDA18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65" y="2224215"/>
            <a:ext cx="8142869" cy="3627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2F68213-8993-EA71-3762-48DD0E119370}"/>
              </a:ext>
            </a:extLst>
          </p:cNvPr>
          <p:cNvSpPr txBox="1"/>
          <p:nvPr/>
        </p:nvSpPr>
        <p:spPr>
          <a:xfrm>
            <a:off x="2363635" y="6304510"/>
            <a:ext cx="7497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Figure source: https://</a:t>
            </a:r>
            <a:r>
              <a:rPr kumimoji="1" lang="en-US" altLang="zh-TW" dirty="0" err="1"/>
              <a:t>www.kaggle.com</a:t>
            </a:r>
            <a:r>
              <a:rPr kumimoji="1" lang="en-US" altLang="zh-TW" dirty="0"/>
              <a:t>/discussions/getting-started/149448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1BF23743-ECB4-67CC-77E0-F7B8BC4102E4}"/>
              </a:ext>
            </a:extLst>
          </p:cNvPr>
          <p:cNvSpPr txBox="1"/>
          <p:nvPr/>
        </p:nvSpPr>
        <p:spPr>
          <a:xfrm>
            <a:off x="736600" y="1622193"/>
            <a:ext cx="756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Complete name: ImageNet Large Scale Visual Recognition Challenge (ILSVRC)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4207CD2-67F7-1018-622D-5FEF84062818}"/>
              </a:ext>
            </a:extLst>
          </p:cNvPr>
          <p:cNvSpPr txBox="1"/>
          <p:nvPr/>
        </p:nvSpPr>
        <p:spPr>
          <a:xfrm>
            <a:off x="4197096" y="2641570"/>
            <a:ext cx="1060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 err="1"/>
              <a:t>AlexNet</a:t>
            </a:r>
            <a:endParaRPr kumimoji="1" lang="zh-TW" altLang="en-US" b="1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4466B629-7523-42E1-1555-93D6146D2E61}"/>
              </a:ext>
            </a:extLst>
          </p:cNvPr>
          <p:cNvCxnSpPr>
            <a:cxnSpLocks/>
          </p:cNvCxnSpPr>
          <p:nvPr/>
        </p:nvCxnSpPr>
        <p:spPr>
          <a:xfrm>
            <a:off x="4727448" y="2983470"/>
            <a:ext cx="0" cy="60028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094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F151E-37F1-F923-1567-E2555F54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ImageNet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ea typeface="Microsoft JhengHei" panose="020B0604030504040204" pitchFamily="34" charset="-120"/>
              </a:rPr>
              <a:t>有效，但非</a:t>
            </a:r>
            <a:r>
              <a:rPr kumimoji="1" lang="en-US" altLang="zh-TW" dirty="0">
                <a:ea typeface="Microsoft JhengHei" panose="020B0604030504040204" pitchFamily="34" charset="-120"/>
              </a:rPr>
              <a:t>SSL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C9D191-607D-B832-D1C2-BB2CAE16D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588D292-B080-82C5-68BD-5FCB60F044C8}"/>
              </a:ext>
            </a:extLst>
          </p:cNvPr>
          <p:cNvSpPr txBox="1"/>
          <p:nvPr/>
        </p:nvSpPr>
        <p:spPr>
          <a:xfrm>
            <a:off x="653142" y="1688321"/>
            <a:ext cx="10178255" cy="1889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剛剛講了很多基於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SSL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 的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Representation Learning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含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Autoencoders, contrastive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>
                <a:ea typeface="Microsoft JhengHei" panose="020B0604030504040204" pitchFamily="34" charset="-120"/>
              </a:rPr>
              <a:t>ImageNet pre-training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是深度學習中最早、最有效的 </a:t>
            </a:r>
            <a:r>
              <a:rPr kumimoji="1" lang="en" altLang="zh-TW" sz="2000" dirty="0">
                <a:ea typeface="Microsoft JhengHei" panose="020B0604030504040204" pitchFamily="34" charset="-120"/>
              </a:rPr>
              <a:t>representation learning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策略之一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直接標大量資料的答案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約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120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萬張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8342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8F151E-37F1-F923-1567-E2555F540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ImageNet</a:t>
            </a:r>
            <a:r>
              <a:rPr kumimoji="1" lang="zh-TW" altLang="en-US" dirty="0"/>
              <a:t> </a:t>
            </a:r>
            <a:r>
              <a:rPr kumimoji="1" lang="en-US" altLang="zh-TW" dirty="0"/>
              <a:t>pre-trained models on </a:t>
            </a:r>
            <a:r>
              <a:rPr kumimoji="1" lang="en-US" altLang="zh-TW" dirty="0" err="1"/>
              <a:t>PyTorch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1C9D191-607D-B832-D1C2-BB2CAE16D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199CB92-7C7C-9D98-3557-D956CAB28B87}"/>
              </a:ext>
            </a:extLst>
          </p:cNvPr>
          <p:cNvSpPr txBox="1"/>
          <p:nvPr/>
        </p:nvSpPr>
        <p:spPr>
          <a:xfrm>
            <a:off x="3800573" y="6411353"/>
            <a:ext cx="459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dirty="0"/>
              <a:t>https://</a:t>
            </a:r>
            <a:r>
              <a:rPr kumimoji="1" lang="en" altLang="zh-TW" dirty="0" err="1"/>
              <a:t>pytorch.org</a:t>
            </a:r>
            <a:r>
              <a:rPr kumimoji="1" lang="en" altLang="zh-TW" dirty="0"/>
              <a:t>/vision/main/</a:t>
            </a:r>
            <a:r>
              <a:rPr kumimoji="1" lang="en" altLang="zh-TW" dirty="0" err="1"/>
              <a:t>models.html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892A40A-5D1A-7A24-FD87-E9C5AD2BC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793699"/>
            <a:ext cx="7772400" cy="421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08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47A50A0-BE83-714F-87D1-D56B21A3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自然語言處理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/>
              <a:t>SSL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663329-3583-EC83-64B0-F93DA6FF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30F77D2-841E-08C1-4A09-5AE447429F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46688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5A419-B761-9BA4-581D-37DFCD0B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條件機率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C51E99-2D91-19D1-B39D-AB454E0D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2018C91-37CB-A2B2-79CA-EC5FFAB55E0F}"/>
              </a:ext>
            </a:extLst>
          </p:cNvPr>
          <p:cNvSpPr txBox="1"/>
          <p:nvPr/>
        </p:nvSpPr>
        <p:spPr>
          <a:xfrm>
            <a:off x="653143" y="1840468"/>
            <a:ext cx="6567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假設要讓模型生成一個句子：「天氣真好」</a:t>
            </a:r>
            <a:endParaRPr lang="zh-TW" altLang="en-US" sz="2400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12C7A621-54CF-982A-208F-EE81E01E7288}"/>
              </a:ext>
            </a:extLst>
          </p:cNvPr>
          <p:cNvSpPr/>
          <p:nvPr/>
        </p:nvSpPr>
        <p:spPr>
          <a:xfrm>
            <a:off x="1604122" y="3768538"/>
            <a:ext cx="1286564" cy="71721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5C1DE3-DC42-33D4-CE31-8D11570F4A81}"/>
              </a:ext>
            </a:extLst>
          </p:cNvPr>
          <p:cNvSpPr txBox="1"/>
          <p:nvPr/>
        </p:nvSpPr>
        <p:spPr>
          <a:xfrm>
            <a:off x="1682049" y="5126057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開始字詞</a:t>
            </a: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AD1BDD19-1075-76A8-6E65-68F8118BE849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2247404" y="4485753"/>
            <a:ext cx="0" cy="640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155EFC6-2B86-11EF-39D3-35EDE7E47E2D}"/>
              </a:ext>
            </a:extLst>
          </p:cNvPr>
          <p:cNvSpPr txBox="1"/>
          <p:nvPr/>
        </p:nvSpPr>
        <p:spPr>
          <a:xfrm>
            <a:off x="1682049" y="2761484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天</a:t>
            </a: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CB132C1-055E-7095-06CA-38B86405887D}"/>
              </a:ext>
            </a:extLst>
          </p:cNvPr>
          <p:cNvCxnSpPr>
            <a:cxnSpLocks/>
            <a:stCxn id="7" idx="0"/>
            <a:endCxn id="15" idx="2"/>
          </p:cNvCxnSpPr>
          <p:nvPr/>
        </p:nvCxnSpPr>
        <p:spPr>
          <a:xfrm flipV="1">
            <a:off x="2247404" y="3130816"/>
            <a:ext cx="0" cy="6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9EE703D-F67E-A0AB-871A-2F6F6E4AF9B6}"/>
              </a:ext>
            </a:extLst>
          </p:cNvPr>
          <p:cNvSpPr txBox="1"/>
          <p:nvPr/>
        </p:nvSpPr>
        <p:spPr>
          <a:xfrm>
            <a:off x="1180970" y="5742878"/>
            <a:ext cx="2132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zh-TW" sz="2400" dirty="0"/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天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開始字詞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922FE676-B0FA-15A7-0031-BEBD41D62E19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2890686" y="4127146"/>
            <a:ext cx="909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E7EA5C7D-9C49-A98D-5274-1571DEEC40CB}"/>
              </a:ext>
            </a:extLst>
          </p:cNvPr>
          <p:cNvSpPr/>
          <p:nvPr/>
        </p:nvSpPr>
        <p:spPr>
          <a:xfrm>
            <a:off x="3800167" y="3768538"/>
            <a:ext cx="1286564" cy="71721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DB6AF11-82C4-1E97-98EE-6AC7126E682C}"/>
              </a:ext>
            </a:extLst>
          </p:cNvPr>
          <p:cNvSpPr txBox="1"/>
          <p:nvPr/>
        </p:nvSpPr>
        <p:spPr>
          <a:xfrm>
            <a:off x="3878094" y="5126057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天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A19049F-0FF1-AB3A-FDC8-F3F293724580}"/>
              </a:ext>
            </a:extLst>
          </p:cNvPr>
          <p:cNvSpPr txBox="1"/>
          <p:nvPr/>
        </p:nvSpPr>
        <p:spPr>
          <a:xfrm>
            <a:off x="3878094" y="2758905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氣</a:t>
            </a:r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A13E147C-1DA0-AD82-96AC-B031AE550A5A}"/>
              </a:ext>
            </a:extLst>
          </p:cNvPr>
          <p:cNvCxnSpPr>
            <a:cxnSpLocks/>
            <a:stCxn id="22" idx="0"/>
            <a:endCxn id="24" idx="2"/>
          </p:cNvCxnSpPr>
          <p:nvPr/>
        </p:nvCxnSpPr>
        <p:spPr>
          <a:xfrm flipV="1">
            <a:off x="4443449" y="3128237"/>
            <a:ext cx="0" cy="6403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DC69554F-D75A-750C-7A18-A7EBE85F7EC8}"/>
              </a:ext>
            </a:extLst>
          </p:cNvPr>
          <p:cNvCxnSpPr>
            <a:cxnSpLocks/>
            <a:stCxn id="23" idx="0"/>
            <a:endCxn id="22" idx="2"/>
          </p:cNvCxnSpPr>
          <p:nvPr/>
        </p:nvCxnSpPr>
        <p:spPr>
          <a:xfrm flipV="1">
            <a:off x="4443449" y="4485753"/>
            <a:ext cx="0" cy="640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7E8106A-BFA7-53F1-F296-0E15721F3F02}"/>
              </a:ext>
            </a:extLst>
          </p:cNvPr>
          <p:cNvSpPr txBox="1"/>
          <p:nvPr/>
        </p:nvSpPr>
        <p:spPr>
          <a:xfrm>
            <a:off x="3345426" y="5742877"/>
            <a:ext cx="2132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zh-TW" sz="2400" dirty="0"/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氣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開始字詞、天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F29898A4-E724-801A-4ED3-705BA56AEF46}"/>
              </a:ext>
            </a:extLst>
          </p:cNvPr>
          <p:cNvSpPr/>
          <p:nvPr/>
        </p:nvSpPr>
        <p:spPr>
          <a:xfrm>
            <a:off x="6002385" y="3768538"/>
            <a:ext cx="1286564" cy="71721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8B29917-9A66-3D14-6F3C-007D4CF26B34}"/>
              </a:ext>
            </a:extLst>
          </p:cNvPr>
          <p:cNvSpPr txBox="1"/>
          <p:nvPr/>
        </p:nvSpPr>
        <p:spPr>
          <a:xfrm>
            <a:off x="6080312" y="5126056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氣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ADF297B-286A-8A22-3C9B-48FC4F21EE7B}"/>
              </a:ext>
            </a:extLst>
          </p:cNvPr>
          <p:cNvSpPr txBox="1"/>
          <p:nvPr/>
        </p:nvSpPr>
        <p:spPr>
          <a:xfrm>
            <a:off x="6074138" y="2758905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真</a:t>
            </a: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61A6D5EA-E957-EAF2-AC03-E4572F974BC0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H="1" flipV="1">
            <a:off x="6639493" y="3128237"/>
            <a:ext cx="6174" cy="6403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8A81AF69-85EE-C2DF-4C21-B07FA59315BC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6645667" y="4485753"/>
            <a:ext cx="0" cy="6403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3377379D-D458-0D44-9C13-56B9B1B34C37}"/>
              </a:ext>
            </a:extLst>
          </p:cNvPr>
          <p:cNvCxnSpPr>
            <a:cxnSpLocks/>
            <a:stCxn id="22" idx="3"/>
            <a:endCxn id="35" idx="1"/>
          </p:cNvCxnSpPr>
          <p:nvPr/>
        </p:nvCxnSpPr>
        <p:spPr>
          <a:xfrm>
            <a:off x="5086731" y="4127146"/>
            <a:ext cx="9156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85FDD9DB-56C8-07A9-76EF-53DB5285B974}"/>
              </a:ext>
            </a:extLst>
          </p:cNvPr>
          <p:cNvSpPr/>
          <p:nvPr/>
        </p:nvSpPr>
        <p:spPr>
          <a:xfrm>
            <a:off x="8198428" y="3768538"/>
            <a:ext cx="1286564" cy="71721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43BD6734-4B6C-26FD-7B7A-1EAD0C8185D3}"/>
              </a:ext>
            </a:extLst>
          </p:cNvPr>
          <p:cNvCxnSpPr>
            <a:cxnSpLocks/>
          </p:cNvCxnSpPr>
          <p:nvPr/>
        </p:nvCxnSpPr>
        <p:spPr>
          <a:xfrm flipH="1" flipV="1">
            <a:off x="8847884" y="3128237"/>
            <a:ext cx="6174" cy="6403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1101420D-6B2E-5618-5999-7A3A7CD75C65}"/>
              </a:ext>
            </a:extLst>
          </p:cNvPr>
          <p:cNvCxnSpPr>
            <a:cxnSpLocks/>
          </p:cNvCxnSpPr>
          <p:nvPr/>
        </p:nvCxnSpPr>
        <p:spPr>
          <a:xfrm flipV="1">
            <a:off x="8850971" y="4485754"/>
            <a:ext cx="0" cy="6403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E4BACEFE-0207-D316-3A2F-E1C863F85555}"/>
              </a:ext>
            </a:extLst>
          </p:cNvPr>
          <p:cNvCxnSpPr>
            <a:cxnSpLocks/>
            <a:stCxn id="35" idx="3"/>
            <a:endCxn id="48" idx="1"/>
          </p:cNvCxnSpPr>
          <p:nvPr/>
        </p:nvCxnSpPr>
        <p:spPr>
          <a:xfrm>
            <a:off x="7288949" y="4127146"/>
            <a:ext cx="9094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236AD2FB-21CA-664B-71AB-AE9D26823743}"/>
              </a:ext>
            </a:extLst>
          </p:cNvPr>
          <p:cNvSpPr txBox="1"/>
          <p:nvPr/>
        </p:nvSpPr>
        <p:spPr>
          <a:xfrm>
            <a:off x="8270181" y="2758905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</a:t>
            </a:r>
          </a:p>
        </p:txBody>
      </p: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20709223-573E-2E2D-0B1F-65BB2C71AF1D}"/>
              </a:ext>
            </a:extLst>
          </p:cNvPr>
          <p:cNvCxnSpPr>
            <a:cxnSpLocks/>
          </p:cNvCxnSpPr>
          <p:nvPr/>
        </p:nvCxnSpPr>
        <p:spPr>
          <a:xfrm>
            <a:off x="9484992" y="4127145"/>
            <a:ext cx="9094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9ED38F24-8837-CBEE-C182-41D690AAB9BF}"/>
              </a:ext>
            </a:extLst>
          </p:cNvPr>
          <p:cNvSpPr txBox="1"/>
          <p:nvPr/>
        </p:nvSpPr>
        <p:spPr>
          <a:xfrm>
            <a:off x="8282530" y="5126054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真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8B91F5C-7965-097C-E52A-539DE10DADCA}"/>
              </a:ext>
            </a:extLst>
          </p:cNvPr>
          <p:cNvSpPr txBox="1"/>
          <p:nvPr/>
        </p:nvSpPr>
        <p:spPr>
          <a:xfrm>
            <a:off x="5647275" y="5742876"/>
            <a:ext cx="2132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zh-TW" sz="2400" dirty="0"/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真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開始字詞、天、氣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FB95BBE-2291-A897-E588-501B79736D88}"/>
              </a:ext>
            </a:extLst>
          </p:cNvPr>
          <p:cNvSpPr txBox="1"/>
          <p:nvPr/>
        </p:nvSpPr>
        <p:spPr>
          <a:xfrm>
            <a:off x="7903208" y="5720187"/>
            <a:ext cx="2132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zh-TW" sz="2400" dirty="0"/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開始字詞、天、氣、真</a:t>
            </a:r>
            <a:r>
              <a:rPr kumimoji="1" lang="en-US" altLang="zh-TW" sz="2400" dirty="0"/>
              <a:t>)</a:t>
            </a:r>
            <a:endParaRPr kumimoji="1"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67742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5" grpId="0"/>
      <p:bldP spid="19" grpId="0"/>
      <p:bldP spid="22" grpId="0" animBg="1"/>
      <p:bldP spid="23" grpId="0"/>
      <p:bldP spid="24" grpId="0"/>
      <p:bldP spid="34" grpId="0"/>
      <p:bldP spid="35" grpId="0" animBg="1"/>
      <p:bldP spid="36" grpId="0"/>
      <p:bldP spid="37" grpId="0"/>
      <p:bldP spid="48" grpId="0" animBg="1"/>
      <p:bldP spid="54" grpId="0"/>
      <p:bldP spid="56" grpId="0"/>
      <p:bldP spid="57" grpId="0"/>
      <p:bldP spid="5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E9702-4B56-D69D-2044-8BE4C20E6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A4BF69-E3A1-CFA7-C259-1A536571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26</a:t>
            </a:fld>
            <a:endParaRPr lang="zh-TW" altLang="en-US"/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D1D48EE6-20D2-AE58-A92C-3FEF9374D106}"/>
              </a:ext>
            </a:extLst>
          </p:cNvPr>
          <p:cNvSpPr/>
          <p:nvPr/>
        </p:nvSpPr>
        <p:spPr>
          <a:xfrm>
            <a:off x="1053516" y="3815457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 (e.g., RNN)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9C18138D-2F9E-B7AC-AF31-80200C74547D}"/>
              </a:ext>
            </a:extLst>
          </p:cNvPr>
          <p:cNvSpPr/>
          <p:nvPr/>
        </p:nvSpPr>
        <p:spPr>
          <a:xfrm>
            <a:off x="1135247" y="513007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F78CE1AC-6581-98CA-E3AF-FDC7DC085BA2}"/>
              </a:ext>
            </a:extLst>
          </p:cNvPr>
          <p:cNvSpPr/>
          <p:nvPr/>
        </p:nvSpPr>
        <p:spPr>
          <a:xfrm>
            <a:off x="4049822" y="513007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A94D4E7F-2167-5556-2AE6-AAD132578C77}"/>
              </a:ext>
            </a:extLst>
          </p:cNvPr>
          <p:cNvSpPr/>
          <p:nvPr/>
        </p:nvSpPr>
        <p:spPr>
          <a:xfrm>
            <a:off x="4632739" y="513007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C56865D3-702C-99A1-21E0-8E293251D0AC}"/>
              </a:ext>
            </a:extLst>
          </p:cNvPr>
          <p:cNvSpPr/>
          <p:nvPr/>
        </p:nvSpPr>
        <p:spPr>
          <a:xfrm>
            <a:off x="1718162" y="513007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EB1BACAC-83CE-05B9-5D0E-65AB22BBE5D7}"/>
              </a:ext>
            </a:extLst>
          </p:cNvPr>
          <p:cNvSpPr/>
          <p:nvPr/>
        </p:nvSpPr>
        <p:spPr>
          <a:xfrm>
            <a:off x="2301077" y="513007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38C12175-BF3B-26F0-442C-8C812F63CDD5}"/>
              </a:ext>
            </a:extLst>
          </p:cNvPr>
          <p:cNvSpPr/>
          <p:nvPr/>
        </p:nvSpPr>
        <p:spPr>
          <a:xfrm>
            <a:off x="2883992" y="513007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1637828-BC44-4F38-8885-7241FC84491C}"/>
              </a:ext>
            </a:extLst>
          </p:cNvPr>
          <p:cNvSpPr/>
          <p:nvPr/>
        </p:nvSpPr>
        <p:spPr>
          <a:xfrm>
            <a:off x="3466907" y="513007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67EB8953-6E87-F058-6FB5-C549DC65EDED}"/>
              </a:ext>
            </a:extLst>
          </p:cNvPr>
          <p:cNvCxnSpPr>
            <a:cxnSpLocks/>
          </p:cNvCxnSpPr>
          <p:nvPr/>
        </p:nvCxnSpPr>
        <p:spPr>
          <a:xfrm flipV="1">
            <a:off x="1367175" y="481861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A8D7ACB2-CF6F-909E-624F-EDA7FDEA36C7}"/>
              </a:ext>
            </a:extLst>
          </p:cNvPr>
          <p:cNvCxnSpPr>
            <a:cxnSpLocks/>
          </p:cNvCxnSpPr>
          <p:nvPr/>
        </p:nvCxnSpPr>
        <p:spPr>
          <a:xfrm flipV="1">
            <a:off x="1947369" y="481861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BEB00621-3702-A861-C67F-D1D813014439}"/>
              </a:ext>
            </a:extLst>
          </p:cNvPr>
          <p:cNvCxnSpPr>
            <a:cxnSpLocks/>
          </p:cNvCxnSpPr>
          <p:nvPr/>
        </p:nvCxnSpPr>
        <p:spPr>
          <a:xfrm flipV="1">
            <a:off x="2527563" y="481861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C3550D86-337D-E2F8-1DD8-2C4BA36FB6FB}"/>
              </a:ext>
            </a:extLst>
          </p:cNvPr>
          <p:cNvCxnSpPr>
            <a:cxnSpLocks/>
          </p:cNvCxnSpPr>
          <p:nvPr/>
        </p:nvCxnSpPr>
        <p:spPr>
          <a:xfrm flipV="1">
            <a:off x="3107757" y="481861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169E96C9-57A7-3729-3E7B-59236EF0E4D7}"/>
              </a:ext>
            </a:extLst>
          </p:cNvPr>
          <p:cNvCxnSpPr>
            <a:cxnSpLocks/>
          </p:cNvCxnSpPr>
          <p:nvPr/>
        </p:nvCxnSpPr>
        <p:spPr>
          <a:xfrm flipV="1">
            <a:off x="3687951" y="481861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0D78BC7F-4D4A-8F22-240D-AA52AF35C1CE}"/>
              </a:ext>
            </a:extLst>
          </p:cNvPr>
          <p:cNvCxnSpPr>
            <a:cxnSpLocks/>
          </p:cNvCxnSpPr>
          <p:nvPr/>
        </p:nvCxnSpPr>
        <p:spPr>
          <a:xfrm flipV="1">
            <a:off x="4268145" y="481861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62375D72-99C4-D87B-1E32-0BAF45E9C920}"/>
              </a:ext>
            </a:extLst>
          </p:cNvPr>
          <p:cNvCxnSpPr>
            <a:cxnSpLocks/>
          </p:cNvCxnSpPr>
          <p:nvPr/>
        </p:nvCxnSpPr>
        <p:spPr>
          <a:xfrm flipV="1">
            <a:off x="4848338" y="481861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477AF822-A44C-ACDC-E3C7-E2F3DBD90267}"/>
              </a:ext>
            </a:extLst>
          </p:cNvPr>
          <p:cNvSpPr/>
          <p:nvPr/>
        </p:nvSpPr>
        <p:spPr>
          <a:xfrm>
            <a:off x="4632739" y="30902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45838753-A9EA-AEEF-042D-5FECD656FA81}"/>
              </a:ext>
            </a:extLst>
          </p:cNvPr>
          <p:cNvCxnSpPr>
            <a:cxnSpLocks/>
          </p:cNvCxnSpPr>
          <p:nvPr/>
        </p:nvCxnSpPr>
        <p:spPr>
          <a:xfrm flipV="1">
            <a:off x="4861945" y="351098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2">
                <a:extLst>
                  <a:ext uri="{FF2B5EF4-FFF2-40B4-BE49-F238E27FC236}">
                    <a16:creationId xmlns:a16="http://schemas.microsoft.com/office/drawing/2014/main" id="{DD8B3EBD-C615-5F42-A649-971C106C244E}"/>
                  </a:ext>
                </a:extLst>
              </p:cNvPr>
              <p:cNvSpPr txBox="1"/>
              <p:nvPr/>
            </p:nvSpPr>
            <p:spPr>
              <a:xfrm>
                <a:off x="1004391" y="1906131"/>
                <a:ext cx="660658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TW" sz="2000" b="1" dirty="0">
                    <a:solidFill>
                      <a:srgbClr val="00B050"/>
                    </a:solidFill>
                    <a:ea typeface="Microsoft JhengHei" panose="020B0604030504040204" pitchFamily="34" charset="-120"/>
                  </a:rPr>
                  <a:t>Next-token prediction: </a:t>
                </a:r>
                <a:r>
                  <a:rPr kumimoji="1" lang="zh-TW" altLang="en-US" sz="2000" b="1" dirty="0">
                    <a:solidFill>
                      <a:srgbClr val="00B050"/>
                    </a:solidFill>
                    <a:ea typeface="Microsoft JhengHei" panose="020B0604030504040204" pitchFamily="34" charset="-120"/>
                  </a:rPr>
                  <a:t>在給定上下文序列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kumimoji="1" lang="zh-TW" altLang="en-US" sz="2000" b="1" dirty="0">
                    <a:solidFill>
                      <a:srgbClr val="00B050"/>
                    </a:solidFill>
                    <a:ea typeface="Microsoft JhengHei" panose="020B0604030504040204" pitchFamily="34" charset="-120"/>
                  </a:rPr>
                  <a:t>，模型在第</a:t>
                </a:r>
                <a:r>
                  <a:rPr kumimoji="1" lang="en-US" altLang="zh-TW" sz="2000" b="1" dirty="0">
                    <a:solidFill>
                      <a:srgbClr val="00B050"/>
                    </a:solidFill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TW" sz="2000" b="1" dirty="0">
                    <a:solidFill>
                      <a:srgbClr val="00B050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b="1" dirty="0">
                    <a:solidFill>
                      <a:srgbClr val="00B050"/>
                    </a:solidFill>
                    <a:ea typeface="Microsoft JhengHei" panose="020B0604030504040204" pitchFamily="34" charset="-120"/>
                  </a:rPr>
                  <a:t>個時間點會預測下一個字生成的機率值</a:t>
                </a:r>
              </a:p>
            </p:txBody>
          </p:sp>
        </mc:Choice>
        <mc:Fallback xmlns="">
          <p:sp>
            <p:nvSpPr>
              <p:cNvPr id="37" name="文字方塊 2">
                <a:extLst>
                  <a:ext uri="{FF2B5EF4-FFF2-40B4-BE49-F238E27FC236}">
                    <a16:creationId xmlns:a16="http://schemas.microsoft.com/office/drawing/2014/main" id="{DD8B3EBD-C615-5F42-A649-971C106C2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391" y="1906131"/>
                <a:ext cx="6606587" cy="707886"/>
              </a:xfrm>
              <a:prstGeom prst="rect">
                <a:avLst/>
              </a:prstGeom>
              <a:blipFill>
                <a:blip r:embed="rId3"/>
                <a:stretch>
                  <a:fillRect l="-1152" t="-5357" b="-160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26795B6-8EB0-D302-0AEA-9D9649F16B6A}"/>
                  </a:ext>
                </a:extLst>
              </p:cNvPr>
              <p:cNvSpPr txBox="1"/>
              <p:nvPr/>
            </p:nvSpPr>
            <p:spPr>
              <a:xfrm>
                <a:off x="6007512" y="3054557"/>
                <a:ext cx="346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kumimoji="1"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26795B6-8EB0-D302-0AEA-9D9649F16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512" y="3054557"/>
                <a:ext cx="3462292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40">
            <a:extLst>
              <a:ext uri="{FF2B5EF4-FFF2-40B4-BE49-F238E27FC236}">
                <a16:creationId xmlns:a16="http://schemas.microsoft.com/office/drawing/2014/main" id="{11432707-D649-B997-664F-93368CC7C22F}"/>
              </a:ext>
            </a:extLst>
          </p:cNvPr>
          <p:cNvSpPr txBox="1"/>
          <p:nvPr/>
        </p:nvSpPr>
        <p:spPr>
          <a:xfrm>
            <a:off x="5661711" y="3911254"/>
            <a:ext cx="60298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The task involving predictions of upcoming words is next-token prediction.</a:t>
            </a:r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DED921C8-7419-4C07-9E33-602B77736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Next-token prediction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34CE8D2B-A8F9-A1D3-61F6-6BBAEC0A4A07}"/>
              </a:ext>
            </a:extLst>
          </p:cNvPr>
          <p:cNvSpPr/>
          <p:nvPr/>
        </p:nvSpPr>
        <p:spPr>
          <a:xfrm>
            <a:off x="1129180" y="30902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D120AC46-9C15-E055-C137-062E787E8040}"/>
              </a:ext>
            </a:extLst>
          </p:cNvPr>
          <p:cNvSpPr/>
          <p:nvPr/>
        </p:nvSpPr>
        <p:spPr>
          <a:xfrm>
            <a:off x="4043755" y="30902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E87610D5-617C-0366-DADA-C43F8DFD5CBA}"/>
              </a:ext>
            </a:extLst>
          </p:cNvPr>
          <p:cNvSpPr/>
          <p:nvPr/>
        </p:nvSpPr>
        <p:spPr>
          <a:xfrm>
            <a:off x="1712095" y="30902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32693CAE-84D3-AF4F-D456-2D3CD8571044}"/>
              </a:ext>
            </a:extLst>
          </p:cNvPr>
          <p:cNvSpPr/>
          <p:nvPr/>
        </p:nvSpPr>
        <p:spPr>
          <a:xfrm>
            <a:off x="2295010" y="30902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F1476C82-D526-C26D-EAB0-D10ED46FB798}"/>
              </a:ext>
            </a:extLst>
          </p:cNvPr>
          <p:cNvSpPr/>
          <p:nvPr/>
        </p:nvSpPr>
        <p:spPr>
          <a:xfrm>
            <a:off x="2877925" y="30902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AEE52965-1951-B0D9-AF66-DC8F52321F40}"/>
              </a:ext>
            </a:extLst>
          </p:cNvPr>
          <p:cNvSpPr/>
          <p:nvPr/>
        </p:nvSpPr>
        <p:spPr>
          <a:xfrm>
            <a:off x="3460840" y="30902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F9DEE172-E84E-C14F-8366-675152B4B209}"/>
              </a:ext>
            </a:extLst>
          </p:cNvPr>
          <p:cNvCxnSpPr>
            <a:cxnSpLocks/>
          </p:cNvCxnSpPr>
          <p:nvPr/>
        </p:nvCxnSpPr>
        <p:spPr>
          <a:xfrm flipV="1">
            <a:off x="1367175" y="351098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692EF03F-E56D-1EF0-21F4-F2E486842E00}"/>
              </a:ext>
            </a:extLst>
          </p:cNvPr>
          <p:cNvCxnSpPr>
            <a:cxnSpLocks/>
          </p:cNvCxnSpPr>
          <p:nvPr/>
        </p:nvCxnSpPr>
        <p:spPr>
          <a:xfrm flipV="1">
            <a:off x="1947369" y="351098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F810DCA2-5311-1AE0-8D97-1C6D60777426}"/>
              </a:ext>
            </a:extLst>
          </p:cNvPr>
          <p:cNvCxnSpPr>
            <a:cxnSpLocks/>
          </p:cNvCxnSpPr>
          <p:nvPr/>
        </p:nvCxnSpPr>
        <p:spPr>
          <a:xfrm flipV="1">
            <a:off x="2527563" y="351098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204F382F-032D-0706-5759-C0BB83A892F1}"/>
              </a:ext>
            </a:extLst>
          </p:cNvPr>
          <p:cNvCxnSpPr>
            <a:cxnSpLocks/>
          </p:cNvCxnSpPr>
          <p:nvPr/>
        </p:nvCxnSpPr>
        <p:spPr>
          <a:xfrm flipV="1">
            <a:off x="3107757" y="351098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5B198EA9-AC44-E217-D216-83B9A99B0E80}"/>
              </a:ext>
            </a:extLst>
          </p:cNvPr>
          <p:cNvCxnSpPr>
            <a:cxnSpLocks/>
          </p:cNvCxnSpPr>
          <p:nvPr/>
        </p:nvCxnSpPr>
        <p:spPr>
          <a:xfrm flipV="1">
            <a:off x="3687951" y="351098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A36CCC39-D953-1216-9943-E39507AEE0DD}"/>
              </a:ext>
            </a:extLst>
          </p:cNvPr>
          <p:cNvCxnSpPr>
            <a:cxnSpLocks/>
          </p:cNvCxnSpPr>
          <p:nvPr/>
        </p:nvCxnSpPr>
        <p:spPr>
          <a:xfrm flipV="1">
            <a:off x="4268145" y="351098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128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35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E9702-4B56-D69D-2044-8BE4C20E6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9A4BF69-E3A1-CFA7-C259-1A536571B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27</a:t>
            </a:fld>
            <a:endParaRPr lang="zh-TW" altLang="en-US"/>
          </a:p>
        </p:txBody>
      </p:sp>
      <p:sp>
        <p:nvSpPr>
          <p:cNvPr id="37" name="文字方塊 2">
            <a:extLst>
              <a:ext uri="{FF2B5EF4-FFF2-40B4-BE49-F238E27FC236}">
                <a16:creationId xmlns:a16="http://schemas.microsoft.com/office/drawing/2014/main" id="{DD8B3EBD-C615-5F42-A649-971C106C244E}"/>
              </a:ext>
            </a:extLst>
          </p:cNvPr>
          <p:cNvSpPr txBox="1"/>
          <p:nvPr/>
        </p:nvSpPr>
        <p:spPr>
          <a:xfrm>
            <a:off x="1004391" y="1906131"/>
            <a:ext cx="9498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b="1" dirty="0">
                <a:solidFill>
                  <a:srgbClr val="00B050"/>
                </a:solidFill>
                <a:ea typeface="Microsoft JhengHei" panose="020B0604030504040204" pitchFamily="34" charset="-120"/>
              </a:rPr>
              <a:t>Language Modeling: </a:t>
            </a:r>
            <a:r>
              <a:rPr kumimoji="1" lang="zh-TW" altLang="en-US" sz="2000" b="1" dirty="0">
                <a:solidFill>
                  <a:srgbClr val="00B050"/>
                </a:solidFill>
                <a:ea typeface="Microsoft JhengHei" panose="020B0604030504040204" pitchFamily="34" charset="-120"/>
              </a:rPr>
              <a:t>綜和每個時間點預測的聯合機率分佈 </a:t>
            </a:r>
            <a:r>
              <a:rPr kumimoji="1" lang="en-US" altLang="zh-TW" sz="2000" b="1" dirty="0">
                <a:solidFill>
                  <a:srgbClr val="00B050"/>
                </a:solidFill>
                <a:ea typeface="Microsoft JhengHei" panose="020B0604030504040204" pitchFamily="34" charset="-120"/>
              </a:rPr>
              <a:t>(</a:t>
            </a:r>
            <a:r>
              <a:rPr kumimoji="1" lang="zh-TW" altLang="en-US" sz="2000" b="1" dirty="0">
                <a:solidFill>
                  <a:srgbClr val="00B050"/>
                </a:solidFill>
                <a:ea typeface="Microsoft JhengHei" panose="020B0604030504040204" pitchFamily="34" charset="-120"/>
              </a:rPr>
              <a:t>每個時間點的機率值相乘</a:t>
            </a:r>
            <a:r>
              <a:rPr kumimoji="1" lang="en-US" altLang="zh-TW" sz="2000" b="1" dirty="0">
                <a:solidFill>
                  <a:srgbClr val="00B050"/>
                </a:solidFill>
                <a:ea typeface="Microsoft JhengHei" panose="020B0604030504040204" pitchFamily="34" charset="-120"/>
              </a:rPr>
              <a:t>)</a:t>
            </a:r>
            <a:endParaRPr kumimoji="1" lang="zh-TW" altLang="en-US" sz="2000" b="1" dirty="0">
              <a:solidFill>
                <a:srgbClr val="00B050"/>
              </a:solidFill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26795B6-8EB0-D302-0AEA-9D9649F16B6A}"/>
                  </a:ext>
                </a:extLst>
              </p:cNvPr>
              <p:cNvSpPr txBox="1"/>
              <p:nvPr/>
            </p:nvSpPr>
            <p:spPr>
              <a:xfrm>
                <a:off x="6096000" y="2416559"/>
                <a:ext cx="4295405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zh-TW" altLang="zh-TW" sz="2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726795B6-8EB0-D302-0AEA-9D9649F16B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416559"/>
                <a:ext cx="4295405" cy="1268552"/>
              </a:xfrm>
              <a:prstGeom prst="rect">
                <a:avLst/>
              </a:prstGeom>
              <a:blipFill>
                <a:blip r:embed="rId3"/>
                <a:stretch>
                  <a:fillRect l="-23894" t="-106931" b="-1623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40">
            <a:extLst>
              <a:ext uri="{FF2B5EF4-FFF2-40B4-BE49-F238E27FC236}">
                <a16:creationId xmlns:a16="http://schemas.microsoft.com/office/drawing/2014/main" id="{11432707-D649-B997-664F-93368CC7C22F}"/>
              </a:ext>
            </a:extLst>
          </p:cNvPr>
          <p:cNvSpPr txBox="1"/>
          <p:nvPr/>
        </p:nvSpPr>
        <p:spPr>
          <a:xfrm>
            <a:off x="5689582" y="3987617"/>
            <a:ext cx="58819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語言模型：能預測語言序列生成之機率分布的模型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3" name="標題 1">
            <a:extLst>
              <a:ext uri="{FF2B5EF4-FFF2-40B4-BE49-F238E27FC236}">
                <a16:creationId xmlns:a16="http://schemas.microsoft.com/office/drawing/2014/main" id="{DED921C8-7419-4C07-9E33-602B77736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模型如何進行訓練？</a:t>
            </a: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B4FE676D-10AF-13AD-4F64-2D8F5D356F1E}"/>
              </a:ext>
            </a:extLst>
          </p:cNvPr>
          <p:cNvSpPr/>
          <p:nvPr/>
        </p:nvSpPr>
        <p:spPr>
          <a:xfrm>
            <a:off x="1053516" y="3815457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 (e.g., RNN)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A89CEB8C-238C-15F2-80B7-7D08F10E427F}"/>
              </a:ext>
            </a:extLst>
          </p:cNvPr>
          <p:cNvSpPr/>
          <p:nvPr/>
        </p:nvSpPr>
        <p:spPr>
          <a:xfrm>
            <a:off x="1135247" y="513007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26CF96F2-E3D3-0588-6807-4A660C5730B1}"/>
              </a:ext>
            </a:extLst>
          </p:cNvPr>
          <p:cNvSpPr/>
          <p:nvPr/>
        </p:nvSpPr>
        <p:spPr>
          <a:xfrm>
            <a:off x="4049822" y="513007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BC881DDB-7386-9C76-A6DD-49C758E71727}"/>
              </a:ext>
            </a:extLst>
          </p:cNvPr>
          <p:cNvSpPr/>
          <p:nvPr/>
        </p:nvSpPr>
        <p:spPr>
          <a:xfrm>
            <a:off x="4632739" y="513007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614A0C2C-1F97-983B-76A9-2CC1331D5DEC}"/>
              </a:ext>
            </a:extLst>
          </p:cNvPr>
          <p:cNvSpPr/>
          <p:nvPr/>
        </p:nvSpPr>
        <p:spPr>
          <a:xfrm>
            <a:off x="1718162" y="513007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51515603-E866-7550-7E7E-EDB4324E21FF}"/>
              </a:ext>
            </a:extLst>
          </p:cNvPr>
          <p:cNvSpPr/>
          <p:nvPr/>
        </p:nvSpPr>
        <p:spPr>
          <a:xfrm>
            <a:off x="2301077" y="513007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C6E1056E-A7A1-8033-1875-9457F1C650C0}"/>
              </a:ext>
            </a:extLst>
          </p:cNvPr>
          <p:cNvSpPr/>
          <p:nvPr/>
        </p:nvSpPr>
        <p:spPr>
          <a:xfrm>
            <a:off x="2883992" y="513007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03C31A42-D281-D54D-C532-A0800B6455C6}"/>
              </a:ext>
            </a:extLst>
          </p:cNvPr>
          <p:cNvSpPr/>
          <p:nvPr/>
        </p:nvSpPr>
        <p:spPr>
          <a:xfrm>
            <a:off x="3466907" y="513007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E92C223C-E2D8-9AD3-4A9C-FD3A1194305E}"/>
              </a:ext>
            </a:extLst>
          </p:cNvPr>
          <p:cNvCxnSpPr>
            <a:cxnSpLocks/>
          </p:cNvCxnSpPr>
          <p:nvPr/>
        </p:nvCxnSpPr>
        <p:spPr>
          <a:xfrm flipV="1">
            <a:off x="1367175" y="481861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C761F68C-D897-A0C9-203F-EA55156B9017}"/>
              </a:ext>
            </a:extLst>
          </p:cNvPr>
          <p:cNvCxnSpPr>
            <a:cxnSpLocks/>
          </p:cNvCxnSpPr>
          <p:nvPr/>
        </p:nvCxnSpPr>
        <p:spPr>
          <a:xfrm flipV="1">
            <a:off x="1947369" y="481861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7996C5A9-9F12-EFA9-C0A7-E83098113C0C}"/>
              </a:ext>
            </a:extLst>
          </p:cNvPr>
          <p:cNvCxnSpPr>
            <a:cxnSpLocks/>
          </p:cNvCxnSpPr>
          <p:nvPr/>
        </p:nvCxnSpPr>
        <p:spPr>
          <a:xfrm flipV="1">
            <a:off x="2527563" y="481861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49072187-9CB9-EDCD-2259-1735FDF569A4}"/>
              </a:ext>
            </a:extLst>
          </p:cNvPr>
          <p:cNvCxnSpPr>
            <a:cxnSpLocks/>
          </p:cNvCxnSpPr>
          <p:nvPr/>
        </p:nvCxnSpPr>
        <p:spPr>
          <a:xfrm flipV="1">
            <a:off x="3107757" y="481861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D06BF9B6-7619-4A0F-CC03-723C26EF465B}"/>
              </a:ext>
            </a:extLst>
          </p:cNvPr>
          <p:cNvCxnSpPr>
            <a:cxnSpLocks/>
          </p:cNvCxnSpPr>
          <p:nvPr/>
        </p:nvCxnSpPr>
        <p:spPr>
          <a:xfrm flipV="1">
            <a:off x="3687951" y="481861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CF1D7353-A03D-4CA4-6A29-A83B7EAB6B30}"/>
              </a:ext>
            </a:extLst>
          </p:cNvPr>
          <p:cNvCxnSpPr>
            <a:cxnSpLocks/>
          </p:cNvCxnSpPr>
          <p:nvPr/>
        </p:nvCxnSpPr>
        <p:spPr>
          <a:xfrm flipV="1">
            <a:off x="4268145" y="481861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51767266-B3DA-D954-36E8-8C352938FAC5}"/>
              </a:ext>
            </a:extLst>
          </p:cNvPr>
          <p:cNvCxnSpPr>
            <a:cxnSpLocks/>
          </p:cNvCxnSpPr>
          <p:nvPr/>
        </p:nvCxnSpPr>
        <p:spPr>
          <a:xfrm flipV="1">
            <a:off x="4848338" y="481861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圓角矩形 50">
            <a:extLst>
              <a:ext uri="{FF2B5EF4-FFF2-40B4-BE49-F238E27FC236}">
                <a16:creationId xmlns:a16="http://schemas.microsoft.com/office/drawing/2014/main" id="{83B2216B-64BA-8E11-AA5F-AD51A534DC9E}"/>
              </a:ext>
            </a:extLst>
          </p:cNvPr>
          <p:cNvSpPr/>
          <p:nvPr/>
        </p:nvSpPr>
        <p:spPr>
          <a:xfrm>
            <a:off x="4632739" y="30902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E09DBE71-A04A-D9F2-4953-3B0F828871A8}"/>
              </a:ext>
            </a:extLst>
          </p:cNvPr>
          <p:cNvCxnSpPr>
            <a:cxnSpLocks/>
          </p:cNvCxnSpPr>
          <p:nvPr/>
        </p:nvCxnSpPr>
        <p:spPr>
          <a:xfrm flipV="1">
            <a:off x="4861945" y="351098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圓角矩形 52">
            <a:extLst>
              <a:ext uri="{FF2B5EF4-FFF2-40B4-BE49-F238E27FC236}">
                <a16:creationId xmlns:a16="http://schemas.microsoft.com/office/drawing/2014/main" id="{4C4BA6E2-8F1D-AF0D-67F8-605B3948167E}"/>
              </a:ext>
            </a:extLst>
          </p:cNvPr>
          <p:cNvSpPr/>
          <p:nvPr/>
        </p:nvSpPr>
        <p:spPr>
          <a:xfrm>
            <a:off x="1129180" y="30902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4" name="圓角矩形 53">
            <a:extLst>
              <a:ext uri="{FF2B5EF4-FFF2-40B4-BE49-F238E27FC236}">
                <a16:creationId xmlns:a16="http://schemas.microsoft.com/office/drawing/2014/main" id="{FEB73C0D-151A-A4CE-16EF-23E60233DBB8}"/>
              </a:ext>
            </a:extLst>
          </p:cNvPr>
          <p:cNvSpPr/>
          <p:nvPr/>
        </p:nvSpPr>
        <p:spPr>
          <a:xfrm>
            <a:off x="4043755" y="30902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BB60766F-1E60-C09E-B76D-CA57F2D488FD}"/>
              </a:ext>
            </a:extLst>
          </p:cNvPr>
          <p:cNvSpPr/>
          <p:nvPr/>
        </p:nvSpPr>
        <p:spPr>
          <a:xfrm>
            <a:off x="1712095" y="30902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A29333FE-7E68-9F9D-875D-A6B5CFD85021}"/>
              </a:ext>
            </a:extLst>
          </p:cNvPr>
          <p:cNvSpPr/>
          <p:nvPr/>
        </p:nvSpPr>
        <p:spPr>
          <a:xfrm>
            <a:off x="2295010" y="30902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F88E6B07-D145-2025-4AD4-BE2A817FB901}"/>
              </a:ext>
            </a:extLst>
          </p:cNvPr>
          <p:cNvSpPr/>
          <p:nvPr/>
        </p:nvSpPr>
        <p:spPr>
          <a:xfrm>
            <a:off x="2877925" y="30902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圓角矩形 57">
            <a:extLst>
              <a:ext uri="{FF2B5EF4-FFF2-40B4-BE49-F238E27FC236}">
                <a16:creationId xmlns:a16="http://schemas.microsoft.com/office/drawing/2014/main" id="{EC2A5B88-F2A5-5927-B7C1-C6A7DE1BBC23}"/>
              </a:ext>
            </a:extLst>
          </p:cNvPr>
          <p:cNvSpPr/>
          <p:nvPr/>
        </p:nvSpPr>
        <p:spPr>
          <a:xfrm>
            <a:off x="3460840" y="3090206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46D1EB3C-5B83-6869-6723-7AB3B2DA51CC}"/>
              </a:ext>
            </a:extLst>
          </p:cNvPr>
          <p:cNvCxnSpPr>
            <a:cxnSpLocks/>
          </p:cNvCxnSpPr>
          <p:nvPr/>
        </p:nvCxnSpPr>
        <p:spPr>
          <a:xfrm flipV="1">
            <a:off x="1367175" y="351098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1F5C6148-0E02-539B-8A36-8E15975EBF4C}"/>
              </a:ext>
            </a:extLst>
          </p:cNvPr>
          <p:cNvCxnSpPr>
            <a:cxnSpLocks/>
          </p:cNvCxnSpPr>
          <p:nvPr/>
        </p:nvCxnSpPr>
        <p:spPr>
          <a:xfrm flipV="1">
            <a:off x="1947369" y="351098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F679A9D9-591C-C057-8B90-1D4E5094B601}"/>
              </a:ext>
            </a:extLst>
          </p:cNvPr>
          <p:cNvCxnSpPr>
            <a:cxnSpLocks/>
          </p:cNvCxnSpPr>
          <p:nvPr/>
        </p:nvCxnSpPr>
        <p:spPr>
          <a:xfrm flipV="1">
            <a:off x="2527563" y="351098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295239C7-2F0E-B90A-3F84-9FD38889F7FA}"/>
              </a:ext>
            </a:extLst>
          </p:cNvPr>
          <p:cNvCxnSpPr>
            <a:cxnSpLocks/>
          </p:cNvCxnSpPr>
          <p:nvPr/>
        </p:nvCxnSpPr>
        <p:spPr>
          <a:xfrm flipV="1">
            <a:off x="3107757" y="351098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76211BA7-37A1-7E19-6A51-B3854209472F}"/>
              </a:ext>
            </a:extLst>
          </p:cNvPr>
          <p:cNvCxnSpPr>
            <a:cxnSpLocks/>
          </p:cNvCxnSpPr>
          <p:nvPr/>
        </p:nvCxnSpPr>
        <p:spPr>
          <a:xfrm flipV="1">
            <a:off x="3687951" y="351098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DC0D1BE6-013B-9D49-7FF6-0E7375F55C7D}"/>
              </a:ext>
            </a:extLst>
          </p:cNvPr>
          <p:cNvCxnSpPr>
            <a:cxnSpLocks/>
          </p:cNvCxnSpPr>
          <p:nvPr/>
        </p:nvCxnSpPr>
        <p:spPr>
          <a:xfrm flipV="1">
            <a:off x="4268145" y="351098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02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0" grpId="0"/>
      <p:bldP spid="4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20EFC-5444-6AB2-4FC5-873C0611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Language Modeling</a:t>
            </a:r>
            <a:r>
              <a:rPr kumimoji="1" lang="zh-TW" altLang="en-US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and Cross-entropy (1)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DAF791-CFF8-2020-C906-318AAF7F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/>
              <p:nvPr/>
            </p:nvSpPr>
            <p:spPr>
              <a:xfrm>
                <a:off x="739219" y="2496318"/>
                <a:ext cx="4713427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log</m:t>
                      </m:r>
                      <m:r>
                        <a:rPr lang="en-US" altLang="zh-TW" sz="28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nary>
                        <m:naryPr>
                          <m:chr m:val="∏"/>
                          <m:ctrlPr>
                            <a:rPr lang="zh-TW" altLang="zh-TW" sz="2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sz="2800" b="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zh-TW" sz="2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9" y="2496318"/>
                <a:ext cx="4713427" cy="1268552"/>
              </a:xfrm>
              <a:prstGeom prst="rect">
                <a:avLst/>
              </a:prstGeom>
              <a:blipFill>
                <a:blip r:embed="rId2"/>
                <a:stretch>
                  <a:fillRect l="-12366" t="-106931" r="-269" b="-1623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20D097-1B5B-639C-CB67-AE896FBF1E44}"/>
              </a:ext>
            </a:extLst>
          </p:cNvPr>
          <p:cNvCxnSpPr>
            <a:cxnSpLocks/>
          </p:cNvCxnSpPr>
          <p:nvPr/>
        </p:nvCxnSpPr>
        <p:spPr>
          <a:xfrm flipH="1">
            <a:off x="5445026" y="4616328"/>
            <a:ext cx="52438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內容版面配置區 2">
            <a:extLst>
              <a:ext uri="{FF2B5EF4-FFF2-40B4-BE49-F238E27FC236}">
                <a16:creationId xmlns:a16="http://schemas.microsoft.com/office/drawing/2014/main" id="{3997A10C-8705-FBE2-829C-2D256E3636C8}"/>
              </a:ext>
            </a:extLst>
          </p:cNvPr>
          <p:cNvSpPr txBox="1">
            <a:spLocks/>
          </p:cNvSpPr>
          <p:nvPr/>
        </p:nvSpPr>
        <p:spPr>
          <a:xfrm>
            <a:off x="739218" y="1646839"/>
            <a:ext cx="7498002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zh-TW" altLang="en-US" sz="2400" dirty="0">
                <a:ea typeface="Microsoft JhengHei" panose="020B0604030504040204" pitchFamily="34" charset="-120"/>
                <a:cs typeface="+mn-lt"/>
              </a:rPr>
              <a:t>為了使語言模型能夠以分類的形式被訓練，</a:t>
            </a:r>
            <a:r>
              <a:rPr kumimoji="1" lang="zh-TW" altLang="en-US" sz="2400" b="1" dirty="0">
                <a:ea typeface="Microsoft JhengHei" panose="020B0604030504040204" pitchFamily="34" charset="-120"/>
                <a:cs typeface="+mn-lt"/>
              </a:rPr>
              <a:t>通常會取</a:t>
            </a:r>
            <a:r>
              <a:rPr kumimoji="1" lang="en-US" altLang="zh-TW" sz="2400" b="1" dirty="0">
                <a:ea typeface="Microsoft JhengHei" panose="020B0604030504040204" pitchFamily="34" charset="-120"/>
                <a:cs typeface="+mn-lt"/>
              </a:rPr>
              <a:t>log</a:t>
            </a:r>
            <a:endParaRPr kumimoji="1"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1F93492-D1CE-6B84-6ECE-31C4695CF094}"/>
                  </a:ext>
                </a:extLst>
              </p:cNvPr>
              <p:cNvSpPr txBox="1"/>
              <p:nvPr/>
            </p:nvSpPr>
            <p:spPr>
              <a:xfrm>
                <a:off x="739219" y="3949021"/>
                <a:ext cx="4713427" cy="1262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1F93492-D1CE-6B84-6ECE-31C4695CF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9" y="3949021"/>
                <a:ext cx="4713427" cy="1262140"/>
              </a:xfrm>
              <a:prstGeom prst="rect">
                <a:avLst/>
              </a:prstGeom>
              <a:blipFill>
                <a:blip r:embed="rId3"/>
                <a:stretch>
                  <a:fillRect l="-17473" t="-109000" b="-163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E1423BFA-DAA7-5DF8-183E-651D744A69A9}"/>
              </a:ext>
            </a:extLst>
          </p:cNvPr>
          <p:cNvSpPr txBox="1">
            <a:spLocks/>
          </p:cNvSpPr>
          <p:nvPr/>
        </p:nvSpPr>
        <p:spPr>
          <a:xfrm>
            <a:off x="6117634" y="4206828"/>
            <a:ext cx="4495321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zh-TW" altLang="en-US" sz="2400" b="1" dirty="0">
                <a:ea typeface="Microsoft JhengHei" panose="020B0604030504040204" pitchFamily="34" charset="-120"/>
                <a:cs typeface="+mn-lt"/>
              </a:rPr>
              <a:t>加上負號之後就是</a:t>
            </a:r>
            <a:r>
              <a:rPr kumimoji="1" lang="en-US" altLang="zh-TW" sz="2400" b="1" dirty="0">
                <a:ea typeface="Microsoft JhengHei" panose="020B0604030504040204" pitchFamily="34" charset="-120"/>
                <a:cs typeface="+mn-lt"/>
              </a:rPr>
              <a:t> Cross-entropy</a:t>
            </a:r>
            <a:endParaRPr kumimoji="1"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58995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8" grpId="0"/>
      <p:bldP spid="7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761485-2411-8B51-3EAF-FB260B39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BDFD992-EE9B-CF47-1F33-3C8A5E803DCF}"/>
              </a:ext>
            </a:extLst>
          </p:cNvPr>
          <p:cNvSpPr txBox="1"/>
          <p:nvPr/>
        </p:nvSpPr>
        <p:spPr>
          <a:xfrm>
            <a:off x="5616337" y="2705453"/>
            <a:ext cx="1726651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CGU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I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love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hate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like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5E4B2C0-E952-28BB-43AD-4AF71E36A6A7}"/>
              </a:ext>
            </a:extLst>
          </p:cNvPr>
          <p:cNvSpPr txBox="1"/>
          <p:nvPr/>
        </p:nvSpPr>
        <p:spPr>
          <a:xfrm>
            <a:off x="5453786" y="2274496"/>
            <a:ext cx="101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Token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C92E2BA-E5A3-6D18-67DE-7FED3D7A6188}"/>
              </a:ext>
            </a:extLst>
          </p:cNvPr>
          <p:cNvSpPr txBox="1"/>
          <p:nvPr/>
        </p:nvSpPr>
        <p:spPr>
          <a:xfrm>
            <a:off x="6435576" y="2274496"/>
            <a:ext cx="101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Logits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4743197-8878-762F-10B4-CFFF9CD39611}"/>
              </a:ext>
            </a:extLst>
          </p:cNvPr>
          <p:cNvSpPr txBox="1"/>
          <p:nvPr/>
        </p:nvSpPr>
        <p:spPr>
          <a:xfrm>
            <a:off x="4195347" y="3387475"/>
            <a:ext cx="12963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Example</a:t>
            </a:r>
          </a:p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Vocab</a:t>
            </a:r>
          </a:p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假設只有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5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個字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A9B04ED-8AED-AF03-3644-47CD75ABA4D8}"/>
              </a:ext>
            </a:extLst>
          </p:cNvPr>
          <p:cNvSpPr txBox="1"/>
          <p:nvPr/>
        </p:nvSpPr>
        <p:spPr>
          <a:xfrm>
            <a:off x="7563400" y="2736161"/>
            <a:ext cx="124672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0.78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0.11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0.03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0.02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0.06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86B0476A-0ABE-50C3-447B-72A2519D2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>
            <a:norm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Language Modeling</a:t>
            </a:r>
            <a:r>
              <a:rPr kumimoji="1" lang="zh-TW" altLang="en-US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and Cross-entropy (2)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FCADAD-B29A-3DDF-772F-9FCC70A7124A}"/>
              </a:ext>
            </a:extLst>
          </p:cNvPr>
          <p:cNvSpPr txBox="1"/>
          <p:nvPr/>
        </p:nvSpPr>
        <p:spPr>
          <a:xfrm>
            <a:off x="7460792" y="2263839"/>
            <a:ext cx="1406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 </a:t>
            </a:r>
            <a:r>
              <a:rPr kumimoji="1" lang="en-US" altLang="zh-TW" dirty="0" err="1"/>
              <a:t>Softmax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後之機率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0CA918D-83CC-97FE-148A-5B38D4CE4A86}"/>
              </a:ext>
            </a:extLst>
          </p:cNvPr>
          <p:cNvSpPr txBox="1"/>
          <p:nvPr/>
        </p:nvSpPr>
        <p:spPr>
          <a:xfrm>
            <a:off x="8665229" y="2336121"/>
            <a:ext cx="140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正確答案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796932E-DA86-A834-22A2-F18A1200C0B1}"/>
              </a:ext>
            </a:extLst>
          </p:cNvPr>
          <p:cNvSpPr txBox="1"/>
          <p:nvPr/>
        </p:nvSpPr>
        <p:spPr>
          <a:xfrm>
            <a:off x="713500" y="1994652"/>
            <a:ext cx="313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Language modeling</a:t>
            </a:r>
            <a:r>
              <a:rPr kumimoji="1" lang="zh-TW" altLang="en-US" dirty="0">
                <a:ea typeface="Microsoft JhengHei" panose="020B0604030504040204" pitchFamily="34" charset="-120"/>
              </a:rPr>
              <a:t> 在</a:t>
            </a:r>
            <a:r>
              <a:rPr kumimoji="1" lang="en-US" altLang="zh-TW" dirty="0">
                <a:ea typeface="Microsoft JhengHei" panose="020B0604030504040204" pitchFamily="34" charset="-120"/>
              </a:rPr>
              <a:t> t </a:t>
            </a:r>
            <a:r>
              <a:rPr kumimoji="1" lang="zh-TW" altLang="en-US" dirty="0">
                <a:ea typeface="Microsoft JhengHei" panose="020B0604030504040204" pitchFamily="34" charset="-120"/>
              </a:rPr>
              <a:t>時間點的正確答案是 </a:t>
            </a:r>
            <a:r>
              <a:rPr kumimoji="1" lang="en-US" altLang="zh-TW" dirty="0">
                <a:ea typeface="Microsoft JhengHei" panose="020B0604030504040204" pitchFamily="34" charset="-120"/>
              </a:rPr>
              <a:t>t+1</a:t>
            </a:r>
            <a:r>
              <a:rPr kumimoji="1" lang="zh-TW" altLang="en-US" dirty="0">
                <a:ea typeface="Microsoft JhengHei" panose="020B0604030504040204" pitchFamily="34" charset="-120"/>
              </a:rPr>
              <a:t> 的字詞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D7E8F12-4FAA-5840-CBE1-E7818E26BEE0}"/>
              </a:ext>
            </a:extLst>
          </p:cNvPr>
          <p:cNvSpPr txBox="1"/>
          <p:nvPr/>
        </p:nvSpPr>
        <p:spPr>
          <a:xfrm>
            <a:off x="1318875" y="3144752"/>
            <a:ext cx="172665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I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love </a:t>
            </a:r>
            <a:r>
              <a:rPr kumimoji="1" lang="en-US" altLang="zh-TW" sz="2400" dirty="0">
                <a:solidFill>
                  <a:schemeClr val="bg1">
                    <a:lumMod val="75000"/>
                  </a:schemeClr>
                </a:solidFill>
                <a:ea typeface="Microsoft JhengHei" panose="020B0604030504040204" pitchFamily="34" charset="-120"/>
              </a:rPr>
              <a:t>CGU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09D7DF4-B675-533A-657A-001DDECC3B07}"/>
              </a:ext>
            </a:extLst>
          </p:cNvPr>
          <p:cNvSpPr txBox="1"/>
          <p:nvPr/>
        </p:nvSpPr>
        <p:spPr>
          <a:xfrm>
            <a:off x="1667528" y="3689641"/>
            <a:ext cx="3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70F0F5-B102-51A9-70CB-7EE46B4E2C88}"/>
              </a:ext>
            </a:extLst>
          </p:cNvPr>
          <p:cNvSpPr txBox="1"/>
          <p:nvPr/>
        </p:nvSpPr>
        <p:spPr>
          <a:xfrm>
            <a:off x="2182200" y="3689641"/>
            <a:ext cx="59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t+1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ED41630-608F-C98E-E884-FCDFBA35889F}"/>
              </a:ext>
            </a:extLst>
          </p:cNvPr>
          <p:cNvSpPr txBox="1"/>
          <p:nvPr/>
        </p:nvSpPr>
        <p:spPr>
          <a:xfrm>
            <a:off x="6479002" y="2718047"/>
            <a:ext cx="124672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0.0011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0.0012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0.0013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0.0014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0.0015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368F85E-C0C3-1861-8E3A-112234521778}"/>
              </a:ext>
            </a:extLst>
          </p:cNvPr>
          <p:cNvSpPr txBox="1"/>
          <p:nvPr/>
        </p:nvSpPr>
        <p:spPr>
          <a:xfrm>
            <a:off x="8704649" y="2736160"/>
            <a:ext cx="124672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B916830-494D-4054-555A-596CE8689BB5}"/>
              </a:ext>
            </a:extLst>
          </p:cNvPr>
          <p:cNvSpPr txBox="1"/>
          <p:nvPr/>
        </p:nvSpPr>
        <p:spPr>
          <a:xfrm>
            <a:off x="10349263" y="3866896"/>
            <a:ext cx="1063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Cross-entropy</a:t>
            </a:r>
            <a:endParaRPr kumimoji="1" lang="zh-TW" altLang="en-US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8" name="向右箭號 27">
            <a:extLst>
              <a:ext uri="{FF2B5EF4-FFF2-40B4-BE49-F238E27FC236}">
                <a16:creationId xmlns:a16="http://schemas.microsoft.com/office/drawing/2014/main" id="{1030D4C7-9CEA-7CCB-3917-A565B274C52E}"/>
              </a:ext>
            </a:extLst>
          </p:cNvPr>
          <p:cNvSpPr/>
          <p:nvPr/>
        </p:nvSpPr>
        <p:spPr>
          <a:xfrm>
            <a:off x="9894518" y="4031233"/>
            <a:ext cx="322729" cy="317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2D88778-0630-B29A-55F4-4C0CE10B6443}"/>
                  </a:ext>
                </a:extLst>
              </p:cNvPr>
              <p:cNvSpPr txBox="1"/>
              <p:nvPr/>
            </p:nvSpPr>
            <p:spPr>
              <a:xfrm>
                <a:off x="6484487" y="6371879"/>
                <a:ext cx="484298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2000" dirty="0">
                    <a:solidFill>
                      <a:schemeClr val="tx1"/>
                    </a:solidFill>
                  </a:rPr>
                  <a:t>Cross-entropy: </a:t>
                </a:r>
                <a14:m>
                  <m:oMath xmlns:m="http://schemas.openxmlformats.org/officeDocument/2006/math">
                    <m:r>
                      <a:rPr lang="zh-TW" altLang="en-U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ℒ</m:t>
                    </m:r>
                    <m:r>
                      <a:rPr lang="en-US" altLang="zh-TW" sz="2000" b="0" i="1" baseline="-25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TW" altLang="en-US" sz="20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TW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zh-TW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zh-TW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r>
                          <a:rPr lang="zh-TW" altLang="en-US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zh-TW" altLang="en-US" sz="20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zh-TW" altLang="en-US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62D88778-0630-B29A-55F4-4C0CE10B6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487" y="6371879"/>
                <a:ext cx="4842985" cy="400110"/>
              </a:xfrm>
              <a:prstGeom prst="rect">
                <a:avLst/>
              </a:prstGeom>
              <a:blipFill>
                <a:blip r:embed="rId2"/>
                <a:stretch>
                  <a:fillRect l="-1309" t="-606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9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6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47A50A0-BE83-714F-87D1-D56B21A3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Announcements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F8333C8-CA8D-E1F0-F37D-D27318425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663329-3583-EC83-64B0-F93DA6FF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24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01E046-4B7F-576F-5217-73815E85B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Evolutionary Tree of Large Language Models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DC1253-FB74-481A-3604-569596C8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7F15F43-9333-0F89-6741-3E82150A4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86" y="1541284"/>
            <a:ext cx="6521370" cy="508008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D59790F-3374-1176-1EF0-C3FA17FE1DED}"/>
              </a:ext>
            </a:extLst>
          </p:cNvPr>
          <p:cNvSpPr txBox="1"/>
          <p:nvPr/>
        </p:nvSpPr>
        <p:spPr>
          <a:xfrm>
            <a:off x="7976565" y="5667262"/>
            <a:ext cx="359494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" altLang="zh-TW" sz="1400" dirty="0"/>
              <a:t>Yang, </a:t>
            </a:r>
            <a:r>
              <a:rPr kumimoji="1" lang="en" altLang="zh-TW" sz="1400" dirty="0" err="1"/>
              <a:t>Jingfeng</a:t>
            </a:r>
            <a:r>
              <a:rPr kumimoji="1" lang="en" altLang="zh-TW" sz="1400" dirty="0"/>
              <a:t>, et al. "Harnessing the power of </a:t>
            </a:r>
            <a:r>
              <a:rPr kumimoji="1" lang="en" altLang="zh-TW" sz="1400" dirty="0" err="1"/>
              <a:t>llms</a:t>
            </a:r>
            <a:r>
              <a:rPr kumimoji="1" lang="en" altLang="zh-TW" sz="1400" dirty="0"/>
              <a:t> in practice: A survey on </a:t>
            </a:r>
            <a:r>
              <a:rPr kumimoji="1" lang="en" altLang="zh-TW" sz="1400" dirty="0" err="1"/>
              <a:t>chatgpt</a:t>
            </a:r>
            <a:r>
              <a:rPr kumimoji="1" lang="en" altLang="zh-TW" sz="1400" dirty="0"/>
              <a:t> and beyond." ACM Transactions on Knowledge Discovery from Data 18.6 (2024): 1-32.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356351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FD3-9F9E-D486-2DC7-84073400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0D99D-1E40-8E98-9837-A229A457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/>
                <a:cs typeface="Calibri Light"/>
              </a:rPr>
              <a:t>BERT (</a:t>
            </a:r>
            <a:r>
              <a:rPr lang="en" altLang="zh-TW" dirty="0">
                <a:solidFill>
                  <a:srgbClr val="FF0000"/>
                </a:solidFill>
                <a:ea typeface="新細明體"/>
                <a:cs typeface="Calibri Light"/>
              </a:rPr>
              <a:t>Bidirectional </a:t>
            </a:r>
            <a:r>
              <a:rPr lang="en" altLang="zh-TW" dirty="0">
                <a:solidFill>
                  <a:schemeClr val="tx1"/>
                </a:solidFill>
                <a:ea typeface="新細明體"/>
                <a:cs typeface="Calibri Light"/>
              </a:rPr>
              <a:t>Encoder Representations from Transformers</a:t>
            </a:r>
            <a:r>
              <a:rPr lang="en-US" altLang="zh-TW" dirty="0">
                <a:ea typeface="新細明體"/>
                <a:cs typeface="Calibri Light"/>
              </a:rPr>
              <a:t>)</a:t>
            </a:r>
            <a:endParaRPr 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4121A3-4B88-E98F-8D6C-0396D775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31</a:t>
            </a:fld>
            <a:endParaRPr lang="zh-TW" altLang="en-US"/>
          </a:p>
        </p:txBody>
      </p:sp>
      <p:sp>
        <p:nvSpPr>
          <p:cNvPr id="78" name="Google Shape;187;p17">
            <a:extLst>
              <a:ext uri="{FF2B5EF4-FFF2-40B4-BE49-F238E27FC236}">
                <a16:creationId xmlns:a16="http://schemas.microsoft.com/office/drawing/2014/main" id="{12078826-8F85-944B-ADBB-9FD846B897DC}"/>
              </a:ext>
            </a:extLst>
          </p:cNvPr>
          <p:cNvSpPr/>
          <p:nvPr/>
        </p:nvSpPr>
        <p:spPr>
          <a:xfrm>
            <a:off x="2408842" y="366714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88;p17">
            <a:extLst>
              <a:ext uri="{FF2B5EF4-FFF2-40B4-BE49-F238E27FC236}">
                <a16:creationId xmlns:a16="http://schemas.microsoft.com/office/drawing/2014/main" id="{C5EB92C9-179D-21A5-A8B1-A959D1399419}"/>
              </a:ext>
            </a:extLst>
          </p:cNvPr>
          <p:cNvSpPr/>
          <p:nvPr/>
        </p:nvSpPr>
        <p:spPr>
          <a:xfrm>
            <a:off x="1698762" y="366714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89;p17">
            <a:extLst>
              <a:ext uri="{FF2B5EF4-FFF2-40B4-BE49-F238E27FC236}">
                <a16:creationId xmlns:a16="http://schemas.microsoft.com/office/drawing/2014/main" id="{BD6637FB-70DE-4DEE-362A-B3E116F08900}"/>
              </a:ext>
            </a:extLst>
          </p:cNvPr>
          <p:cNvSpPr/>
          <p:nvPr/>
        </p:nvSpPr>
        <p:spPr>
          <a:xfrm>
            <a:off x="4538547" y="366714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192;p17">
            <a:extLst>
              <a:ext uri="{FF2B5EF4-FFF2-40B4-BE49-F238E27FC236}">
                <a16:creationId xmlns:a16="http://schemas.microsoft.com/office/drawing/2014/main" id="{572F978B-DB27-932D-EBBB-25910B7F0C71}"/>
              </a:ext>
            </a:extLst>
          </p:cNvPr>
          <p:cNvCxnSpPr>
            <a:cxnSpLocks/>
          </p:cNvCxnSpPr>
          <p:nvPr/>
        </p:nvCxnSpPr>
        <p:spPr>
          <a:xfrm rot="10800000">
            <a:off x="1785909" y="538441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" name="Google Shape;193;p17">
            <a:extLst>
              <a:ext uri="{FF2B5EF4-FFF2-40B4-BE49-F238E27FC236}">
                <a16:creationId xmlns:a16="http://schemas.microsoft.com/office/drawing/2014/main" id="{DE52FF4E-4D57-718C-A568-E103C0C28ABD}"/>
              </a:ext>
            </a:extLst>
          </p:cNvPr>
          <p:cNvCxnSpPr>
            <a:cxnSpLocks/>
          </p:cNvCxnSpPr>
          <p:nvPr/>
        </p:nvCxnSpPr>
        <p:spPr>
          <a:xfrm rot="10800000">
            <a:off x="3206079" y="538441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Google Shape;194;p17">
            <a:extLst>
              <a:ext uri="{FF2B5EF4-FFF2-40B4-BE49-F238E27FC236}">
                <a16:creationId xmlns:a16="http://schemas.microsoft.com/office/drawing/2014/main" id="{9E1B86D0-167B-F82B-4971-C1294716FF23}"/>
              </a:ext>
            </a:extLst>
          </p:cNvPr>
          <p:cNvCxnSpPr>
            <a:cxnSpLocks/>
          </p:cNvCxnSpPr>
          <p:nvPr/>
        </p:nvCxnSpPr>
        <p:spPr>
          <a:xfrm rot="10800000">
            <a:off x="3916164" y="538441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195;p17">
            <a:extLst>
              <a:ext uri="{FF2B5EF4-FFF2-40B4-BE49-F238E27FC236}">
                <a16:creationId xmlns:a16="http://schemas.microsoft.com/office/drawing/2014/main" id="{C91EDADF-2EF4-0682-E7C1-A612A6B98835}"/>
              </a:ext>
            </a:extLst>
          </p:cNvPr>
          <p:cNvCxnSpPr>
            <a:cxnSpLocks/>
          </p:cNvCxnSpPr>
          <p:nvPr/>
        </p:nvCxnSpPr>
        <p:spPr>
          <a:xfrm rot="10800000">
            <a:off x="4626247" y="538441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200;p17">
            <a:extLst>
              <a:ext uri="{FF2B5EF4-FFF2-40B4-BE49-F238E27FC236}">
                <a16:creationId xmlns:a16="http://schemas.microsoft.com/office/drawing/2014/main" id="{08EE0E68-9D18-DAEC-6E65-313766CEBCE7}"/>
              </a:ext>
            </a:extLst>
          </p:cNvPr>
          <p:cNvSpPr txBox="1"/>
          <p:nvPr/>
        </p:nvSpPr>
        <p:spPr>
          <a:xfrm>
            <a:off x="3524904" y="2546158"/>
            <a:ext cx="7548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bank</a:t>
            </a:r>
            <a:endParaRPr sz="1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202;p17">
            <a:extLst>
              <a:ext uri="{FF2B5EF4-FFF2-40B4-BE49-F238E27FC236}">
                <a16:creationId xmlns:a16="http://schemas.microsoft.com/office/drawing/2014/main" id="{BFAD6294-3106-25E9-8AA3-AAE0FC3A1DBE}"/>
              </a:ext>
            </a:extLst>
          </p:cNvPr>
          <p:cNvSpPr txBox="1"/>
          <p:nvPr/>
        </p:nvSpPr>
        <p:spPr>
          <a:xfrm>
            <a:off x="2042139" y="2047434"/>
            <a:ext cx="31532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Masked Language Modelling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203;p17">
            <a:extLst>
              <a:ext uri="{FF2B5EF4-FFF2-40B4-BE49-F238E27FC236}">
                <a16:creationId xmlns:a16="http://schemas.microsoft.com/office/drawing/2014/main" id="{DAF192C6-ADD0-689F-D3D2-95114000BF88}"/>
              </a:ext>
            </a:extLst>
          </p:cNvPr>
          <p:cNvSpPr txBox="1"/>
          <p:nvPr/>
        </p:nvSpPr>
        <p:spPr>
          <a:xfrm>
            <a:off x="7225343" y="2047433"/>
            <a:ext cx="298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Next Sentence Prediction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8" name="Google Shape;218;p17">
            <a:extLst>
              <a:ext uri="{FF2B5EF4-FFF2-40B4-BE49-F238E27FC236}">
                <a16:creationId xmlns:a16="http://schemas.microsoft.com/office/drawing/2014/main" id="{89487FEF-8D42-11B8-9126-1E705AD9B8EA}"/>
              </a:ext>
            </a:extLst>
          </p:cNvPr>
          <p:cNvCxnSpPr>
            <a:cxnSpLocks/>
          </p:cNvCxnSpPr>
          <p:nvPr/>
        </p:nvCxnSpPr>
        <p:spPr>
          <a:xfrm flipV="1">
            <a:off x="6926968" y="3023925"/>
            <a:ext cx="0" cy="5936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224;p17">
            <a:extLst>
              <a:ext uri="{FF2B5EF4-FFF2-40B4-BE49-F238E27FC236}">
                <a16:creationId xmlns:a16="http://schemas.microsoft.com/office/drawing/2014/main" id="{9C2B0B34-C579-B13F-2C97-862E5EC79054}"/>
              </a:ext>
            </a:extLst>
          </p:cNvPr>
          <p:cNvSpPr txBox="1"/>
          <p:nvPr/>
        </p:nvSpPr>
        <p:spPr>
          <a:xfrm>
            <a:off x="6331918" y="2438925"/>
            <a:ext cx="1190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binary classification</a:t>
            </a:r>
            <a:endParaRPr sz="1300" dirty="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225;p17">
            <a:extLst>
              <a:ext uri="{FF2B5EF4-FFF2-40B4-BE49-F238E27FC236}">
                <a16:creationId xmlns:a16="http://schemas.microsoft.com/office/drawing/2014/main" id="{D2598E16-928B-F8ED-B1BC-08D08E1361F3}"/>
              </a:ext>
            </a:extLst>
          </p:cNvPr>
          <p:cNvSpPr txBox="1"/>
          <p:nvPr/>
        </p:nvSpPr>
        <p:spPr>
          <a:xfrm>
            <a:off x="1965207" y="6308224"/>
            <a:ext cx="827704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1200" dirty="0">
                <a:latin typeface="Roboto"/>
                <a:ea typeface="Roboto"/>
                <a:cs typeface="Roboto"/>
                <a:sym typeface="Roboto"/>
              </a:rPr>
              <a:t>Devlin, Jacob, et al. "BERT: Pre-training of Deep Bidirectional Transformers for Language Understanding." NAACL 2019.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1" name="Google Shape;195;p17">
            <a:extLst>
              <a:ext uri="{FF2B5EF4-FFF2-40B4-BE49-F238E27FC236}">
                <a16:creationId xmlns:a16="http://schemas.microsoft.com/office/drawing/2014/main" id="{66CA495A-19E6-1812-1E75-1E6512F61A5C}"/>
              </a:ext>
            </a:extLst>
          </p:cNvPr>
          <p:cNvCxnSpPr>
            <a:cxnSpLocks/>
          </p:cNvCxnSpPr>
          <p:nvPr/>
        </p:nvCxnSpPr>
        <p:spPr>
          <a:xfrm rot="10800000">
            <a:off x="2495994" y="538441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192;p17">
            <a:extLst>
              <a:ext uri="{FF2B5EF4-FFF2-40B4-BE49-F238E27FC236}">
                <a16:creationId xmlns:a16="http://schemas.microsoft.com/office/drawing/2014/main" id="{778DFAAD-6C8A-361E-FB33-A4D796293694}"/>
              </a:ext>
            </a:extLst>
          </p:cNvPr>
          <p:cNvCxnSpPr>
            <a:cxnSpLocks/>
          </p:cNvCxnSpPr>
          <p:nvPr/>
        </p:nvCxnSpPr>
        <p:spPr>
          <a:xfrm rot="10800000">
            <a:off x="1785909" y="429552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" name="Google Shape;193;p17">
            <a:extLst>
              <a:ext uri="{FF2B5EF4-FFF2-40B4-BE49-F238E27FC236}">
                <a16:creationId xmlns:a16="http://schemas.microsoft.com/office/drawing/2014/main" id="{C1E80CEC-50C0-7A87-E961-F4BBEA568B72}"/>
              </a:ext>
            </a:extLst>
          </p:cNvPr>
          <p:cNvCxnSpPr>
            <a:cxnSpLocks/>
          </p:cNvCxnSpPr>
          <p:nvPr/>
        </p:nvCxnSpPr>
        <p:spPr>
          <a:xfrm rot="10800000">
            <a:off x="3206077" y="429552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" name="Google Shape;194;p17">
            <a:extLst>
              <a:ext uri="{FF2B5EF4-FFF2-40B4-BE49-F238E27FC236}">
                <a16:creationId xmlns:a16="http://schemas.microsoft.com/office/drawing/2014/main" id="{65861D38-33A3-6511-151B-CF27648E78AB}"/>
              </a:ext>
            </a:extLst>
          </p:cNvPr>
          <p:cNvCxnSpPr>
            <a:cxnSpLocks/>
          </p:cNvCxnSpPr>
          <p:nvPr/>
        </p:nvCxnSpPr>
        <p:spPr>
          <a:xfrm rot="10800000">
            <a:off x="3916161" y="429552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195;p17">
            <a:extLst>
              <a:ext uri="{FF2B5EF4-FFF2-40B4-BE49-F238E27FC236}">
                <a16:creationId xmlns:a16="http://schemas.microsoft.com/office/drawing/2014/main" id="{C5C110D0-DF8E-4BD4-7DEB-66571C28E076}"/>
              </a:ext>
            </a:extLst>
          </p:cNvPr>
          <p:cNvCxnSpPr>
            <a:cxnSpLocks/>
          </p:cNvCxnSpPr>
          <p:nvPr/>
        </p:nvCxnSpPr>
        <p:spPr>
          <a:xfrm rot="10800000">
            <a:off x="4626247" y="429552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195;p17">
            <a:extLst>
              <a:ext uri="{FF2B5EF4-FFF2-40B4-BE49-F238E27FC236}">
                <a16:creationId xmlns:a16="http://schemas.microsoft.com/office/drawing/2014/main" id="{EFD06827-5649-BA80-52DA-0012BF5383FF}"/>
              </a:ext>
            </a:extLst>
          </p:cNvPr>
          <p:cNvCxnSpPr>
            <a:cxnSpLocks/>
          </p:cNvCxnSpPr>
          <p:nvPr/>
        </p:nvCxnSpPr>
        <p:spPr>
          <a:xfrm rot="10800000">
            <a:off x="2495993" y="429552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Google Shape;187;p17">
            <a:extLst>
              <a:ext uri="{FF2B5EF4-FFF2-40B4-BE49-F238E27FC236}">
                <a16:creationId xmlns:a16="http://schemas.microsoft.com/office/drawing/2014/main" id="{558102B0-D487-A2C1-EF09-57DC0FCD8CBC}"/>
              </a:ext>
            </a:extLst>
          </p:cNvPr>
          <p:cNvSpPr/>
          <p:nvPr/>
        </p:nvSpPr>
        <p:spPr>
          <a:xfrm>
            <a:off x="3120852" y="366714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87;p17">
            <a:extLst>
              <a:ext uri="{FF2B5EF4-FFF2-40B4-BE49-F238E27FC236}">
                <a16:creationId xmlns:a16="http://schemas.microsoft.com/office/drawing/2014/main" id="{24679670-27FD-5658-45B2-3EDC97809CFD}"/>
              </a:ext>
            </a:extLst>
          </p:cNvPr>
          <p:cNvSpPr/>
          <p:nvPr/>
        </p:nvSpPr>
        <p:spPr>
          <a:xfrm>
            <a:off x="3819502" y="366714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88D790F2-302A-1D31-CB9E-A2BBC2A7909D}"/>
              </a:ext>
            </a:extLst>
          </p:cNvPr>
          <p:cNvSpPr txBox="1"/>
          <p:nvPr/>
        </p:nvSpPr>
        <p:spPr>
          <a:xfrm>
            <a:off x="1476977" y="555437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98762416-0669-652B-27F1-64287FEE488B}"/>
              </a:ext>
            </a:extLst>
          </p:cNvPr>
          <p:cNvSpPr txBox="1"/>
          <p:nvPr/>
        </p:nvSpPr>
        <p:spPr>
          <a:xfrm>
            <a:off x="2187061" y="555437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open</a:t>
            </a:r>
            <a:endParaRPr kumimoji="1" lang="zh-TW" altLang="en-US" sz="1600" dirty="0"/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CF1689B9-BC07-370F-3C26-2995578C7B6F}"/>
              </a:ext>
            </a:extLst>
          </p:cNvPr>
          <p:cNvSpPr txBox="1"/>
          <p:nvPr/>
        </p:nvSpPr>
        <p:spPr>
          <a:xfrm>
            <a:off x="2896420" y="555437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</a:t>
            </a:r>
            <a:endParaRPr kumimoji="1" lang="zh-TW" altLang="en-US" sz="1600" dirty="0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D3C6A9AC-925C-665B-DDA9-E28F39928D95}"/>
              </a:ext>
            </a:extLst>
          </p:cNvPr>
          <p:cNvSpPr txBox="1"/>
          <p:nvPr/>
        </p:nvSpPr>
        <p:spPr>
          <a:xfrm>
            <a:off x="3503432" y="5573410"/>
            <a:ext cx="8244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FF0000"/>
                </a:solidFill>
              </a:rPr>
              <a:t>[MASK]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E621D8CB-3C9C-42D1-B506-AA87DFFB7C9B}"/>
              </a:ext>
            </a:extLst>
          </p:cNvPr>
          <p:cNvSpPr txBox="1"/>
          <p:nvPr/>
        </p:nvSpPr>
        <p:spPr>
          <a:xfrm>
            <a:off x="4188131" y="5554371"/>
            <a:ext cx="881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account</a:t>
            </a:r>
            <a:endParaRPr kumimoji="1" lang="zh-TW" altLang="en-US" sz="1600" dirty="0"/>
          </a:p>
        </p:txBody>
      </p:sp>
      <p:sp>
        <p:nvSpPr>
          <p:cNvPr id="104" name="Google Shape;187;p17">
            <a:extLst>
              <a:ext uri="{FF2B5EF4-FFF2-40B4-BE49-F238E27FC236}">
                <a16:creationId xmlns:a16="http://schemas.microsoft.com/office/drawing/2014/main" id="{59572B40-01A3-7EAF-C5B8-000D6904EBBD}"/>
              </a:ext>
            </a:extLst>
          </p:cNvPr>
          <p:cNvSpPr/>
          <p:nvPr/>
        </p:nvSpPr>
        <p:spPr>
          <a:xfrm>
            <a:off x="7549902" y="367141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88;p17">
            <a:extLst>
              <a:ext uri="{FF2B5EF4-FFF2-40B4-BE49-F238E27FC236}">
                <a16:creationId xmlns:a16="http://schemas.microsoft.com/office/drawing/2014/main" id="{A2138C0A-D63F-B196-E393-70D87DEBF3E6}"/>
              </a:ext>
            </a:extLst>
          </p:cNvPr>
          <p:cNvSpPr/>
          <p:nvPr/>
        </p:nvSpPr>
        <p:spPr>
          <a:xfrm>
            <a:off x="6839822" y="367141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89;p17">
            <a:extLst>
              <a:ext uri="{FF2B5EF4-FFF2-40B4-BE49-F238E27FC236}">
                <a16:creationId xmlns:a16="http://schemas.microsoft.com/office/drawing/2014/main" id="{653CD364-19D7-3745-8D3E-F906F3D8C516}"/>
              </a:ext>
            </a:extLst>
          </p:cNvPr>
          <p:cNvSpPr/>
          <p:nvPr/>
        </p:nvSpPr>
        <p:spPr>
          <a:xfrm>
            <a:off x="9679607" y="367141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" name="Google Shape;192;p17">
            <a:extLst>
              <a:ext uri="{FF2B5EF4-FFF2-40B4-BE49-F238E27FC236}">
                <a16:creationId xmlns:a16="http://schemas.microsoft.com/office/drawing/2014/main" id="{E1AB6907-4E04-C4D0-827C-2C448E29DF72}"/>
              </a:ext>
            </a:extLst>
          </p:cNvPr>
          <p:cNvCxnSpPr>
            <a:cxnSpLocks/>
          </p:cNvCxnSpPr>
          <p:nvPr/>
        </p:nvCxnSpPr>
        <p:spPr>
          <a:xfrm rot="10800000">
            <a:off x="6926969" y="53886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93;p17">
            <a:extLst>
              <a:ext uri="{FF2B5EF4-FFF2-40B4-BE49-F238E27FC236}">
                <a16:creationId xmlns:a16="http://schemas.microsoft.com/office/drawing/2014/main" id="{85141E47-534E-96C2-550D-CF8B36FAA3B5}"/>
              </a:ext>
            </a:extLst>
          </p:cNvPr>
          <p:cNvCxnSpPr>
            <a:cxnSpLocks/>
          </p:cNvCxnSpPr>
          <p:nvPr/>
        </p:nvCxnSpPr>
        <p:spPr>
          <a:xfrm rot="10800000">
            <a:off x="8347139" y="53886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94;p17">
            <a:extLst>
              <a:ext uri="{FF2B5EF4-FFF2-40B4-BE49-F238E27FC236}">
                <a16:creationId xmlns:a16="http://schemas.microsoft.com/office/drawing/2014/main" id="{9EB206F7-D6E3-A3B7-26CB-534F2D72CD4D}"/>
              </a:ext>
            </a:extLst>
          </p:cNvPr>
          <p:cNvCxnSpPr>
            <a:cxnSpLocks/>
          </p:cNvCxnSpPr>
          <p:nvPr/>
        </p:nvCxnSpPr>
        <p:spPr>
          <a:xfrm rot="10800000">
            <a:off x="9057224" y="53886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95;p17">
            <a:extLst>
              <a:ext uri="{FF2B5EF4-FFF2-40B4-BE49-F238E27FC236}">
                <a16:creationId xmlns:a16="http://schemas.microsoft.com/office/drawing/2014/main" id="{E2165EF3-15EC-4C88-F0C1-E70DD258E1FB}"/>
              </a:ext>
            </a:extLst>
          </p:cNvPr>
          <p:cNvCxnSpPr>
            <a:cxnSpLocks/>
          </p:cNvCxnSpPr>
          <p:nvPr/>
        </p:nvCxnSpPr>
        <p:spPr>
          <a:xfrm rot="10800000">
            <a:off x="9767307" y="53886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" name="Google Shape;204;p17">
            <a:extLst>
              <a:ext uri="{FF2B5EF4-FFF2-40B4-BE49-F238E27FC236}">
                <a16:creationId xmlns:a16="http://schemas.microsoft.com/office/drawing/2014/main" id="{E0DB81CE-AB87-EF79-D2CC-9D1E585D8EC8}"/>
              </a:ext>
            </a:extLst>
          </p:cNvPr>
          <p:cNvSpPr/>
          <p:nvPr/>
        </p:nvSpPr>
        <p:spPr>
          <a:xfrm>
            <a:off x="6607739" y="4567753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</a:t>
            </a:r>
            <a:r>
              <a:rPr lang="en-US" altLang="zh-TW" b="1" dirty="0">
                <a:solidFill>
                  <a:srgbClr val="4A86E8"/>
                </a:solidFill>
              </a:rPr>
              <a:t>t</a:t>
            </a:r>
            <a:r>
              <a:rPr lang="zh-TW" b="1" dirty="0">
                <a:solidFill>
                  <a:srgbClr val="4A86E8"/>
                </a:solidFill>
              </a:rPr>
              <a:t>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cxnSp>
        <p:nvCxnSpPr>
          <p:cNvPr id="112" name="Google Shape;195;p17">
            <a:extLst>
              <a:ext uri="{FF2B5EF4-FFF2-40B4-BE49-F238E27FC236}">
                <a16:creationId xmlns:a16="http://schemas.microsoft.com/office/drawing/2014/main" id="{35D8230C-B91F-711F-F2F2-C9C3CA150681}"/>
              </a:ext>
            </a:extLst>
          </p:cNvPr>
          <p:cNvCxnSpPr>
            <a:cxnSpLocks/>
          </p:cNvCxnSpPr>
          <p:nvPr/>
        </p:nvCxnSpPr>
        <p:spPr>
          <a:xfrm rot="10800000">
            <a:off x="7637054" y="53886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92;p17">
            <a:extLst>
              <a:ext uri="{FF2B5EF4-FFF2-40B4-BE49-F238E27FC236}">
                <a16:creationId xmlns:a16="http://schemas.microsoft.com/office/drawing/2014/main" id="{3FC8E1FA-890E-BD73-CC1E-A0F28B7F5261}"/>
              </a:ext>
            </a:extLst>
          </p:cNvPr>
          <p:cNvCxnSpPr>
            <a:cxnSpLocks/>
          </p:cNvCxnSpPr>
          <p:nvPr/>
        </p:nvCxnSpPr>
        <p:spPr>
          <a:xfrm rot="10800000">
            <a:off x="6926969" y="429979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93;p17">
            <a:extLst>
              <a:ext uri="{FF2B5EF4-FFF2-40B4-BE49-F238E27FC236}">
                <a16:creationId xmlns:a16="http://schemas.microsoft.com/office/drawing/2014/main" id="{D9F59E43-A1E2-FB62-B95E-A3943CF664A6}"/>
              </a:ext>
            </a:extLst>
          </p:cNvPr>
          <p:cNvCxnSpPr>
            <a:cxnSpLocks/>
          </p:cNvCxnSpPr>
          <p:nvPr/>
        </p:nvCxnSpPr>
        <p:spPr>
          <a:xfrm rot="10800000">
            <a:off x="8347137" y="429979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94;p17">
            <a:extLst>
              <a:ext uri="{FF2B5EF4-FFF2-40B4-BE49-F238E27FC236}">
                <a16:creationId xmlns:a16="http://schemas.microsoft.com/office/drawing/2014/main" id="{7CD6648E-DC1C-EC0E-53D1-38F1C2C2B0C0}"/>
              </a:ext>
            </a:extLst>
          </p:cNvPr>
          <p:cNvCxnSpPr>
            <a:cxnSpLocks/>
          </p:cNvCxnSpPr>
          <p:nvPr/>
        </p:nvCxnSpPr>
        <p:spPr>
          <a:xfrm rot="10800000">
            <a:off x="9057221" y="429979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95;p17">
            <a:extLst>
              <a:ext uri="{FF2B5EF4-FFF2-40B4-BE49-F238E27FC236}">
                <a16:creationId xmlns:a16="http://schemas.microsoft.com/office/drawing/2014/main" id="{25DA74D1-FAC8-57CA-5039-88343815ADEE}"/>
              </a:ext>
            </a:extLst>
          </p:cNvPr>
          <p:cNvCxnSpPr>
            <a:cxnSpLocks/>
          </p:cNvCxnSpPr>
          <p:nvPr/>
        </p:nvCxnSpPr>
        <p:spPr>
          <a:xfrm rot="10800000">
            <a:off x="9767307" y="429979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95;p17">
            <a:extLst>
              <a:ext uri="{FF2B5EF4-FFF2-40B4-BE49-F238E27FC236}">
                <a16:creationId xmlns:a16="http://schemas.microsoft.com/office/drawing/2014/main" id="{2C14B876-1C4A-636F-4EE8-28AD25172CFC}"/>
              </a:ext>
            </a:extLst>
          </p:cNvPr>
          <p:cNvCxnSpPr>
            <a:cxnSpLocks/>
          </p:cNvCxnSpPr>
          <p:nvPr/>
        </p:nvCxnSpPr>
        <p:spPr>
          <a:xfrm rot="10800000">
            <a:off x="7637053" y="429979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87;p17">
            <a:extLst>
              <a:ext uri="{FF2B5EF4-FFF2-40B4-BE49-F238E27FC236}">
                <a16:creationId xmlns:a16="http://schemas.microsoft.com/office/drawing/2014/main" id="{DE2EE9E7-1DA0-658F-48D0-84B8CBAA5820}"/>
              </a:ext>
            </a:extLst>
          </p:cNvPr>
          <p:cNvSpPr/>
          <p:nvPr/>
        </p:nvSpPr>
        <p:spPr>
          <a:xfrm>
            <a:off x="8261912" y="367141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87;p17">
            <a:extLst>
              <a:ext uri="{FF2B5EF4-FFF2-40B4-BE49-F238E27FC236}">
                <a16:creationId xmlns:a16="http://schemas.microsoft.com/office/drawing/2014/main" id="{27C9A567-27DF-2703-3BF3-DC70801965ED}"/>
              </a:ext>
            </a:extLst>
          </p:cNvPr>
          <p:cNvSpPr/>
          <p:nvPr/>
        </p:nvSpPr>
        <p:spPr>
          <a:xfrm>
            <a:off x="8960562" y="367141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02A8C332-AC64-C148-8283-2BA88D80B94A}"/>
              </a:ext>
            </a:extLst>
          </p:cNvPr>
          <p:cNvSpPr txBox="1"/>
          <p:nvPr/>
        </p:nvSpPr>
        <p:spPr>
          <a:xfrm>
            <a:off x="6607481" y="555437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A9FE2F54-4A09-A1D9-4463-BE47C826E83B}"/>
              </a:ext>
            </a:extLst>
          </p:cNvPr>
          <p:cNvSpPr txBox="1"/>
          <p:nvPr/>
        </p:nvSpPr>
        <p:spPr>
          <a:xfrm>
            <a:off x="7255286" y="5554371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study</a:t>
            </a:r>
            <a:endParaRPr kumimoji="1" lang="zh-TW" altLang="en-US" sz="1600" dirty="0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52805FBA-C031-BF0B-948B-2D3A3E19D0A7}"/>
              </a:ext>
            </a:extLst>
          </p:cNvPr>
          <p:cNvSpPr txBox="1"/>
          <p:nvPr/>
        </p:nvSpPr>
        <p:spPr>
          <a:xfrm>
            <a:off x="7992096" y="5554371"/>
            <a:ext cx="7368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hard</a:t>
            </a:r>
            <a:endParaRPr kumimoji="1" lang="zh-TW" altLang="en-US" sz="1600" dirty="0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E670CD33-E05E-D383-6E36-D3851C6E858B}"/>
              </a:ext>
            </a:extLst>
          </p:cNvPr>
          <p:cNvSpPr txBox="1"/>
          <p:nvPr/>
        </p:nvSpPr>
        <p:spPr>
          <a:xfrm>
            <a:off x="8748290" y="555437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9F09B156-E611-6D2A-68C9-3807FB3C3501}"/>
              </a:ext>
            </a:extLst>
          </p:cNvPr>
          <p:cNvSpPr txBox="1"/>
          <p:nvPr/>
        </p:nvSpPr>
        <p:spPr>
          <a:xfrm>
            <a:off x="9408044" y="5554371"/>
            <a:ext cx="717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please</a:t>
            </a:r>
            <a:endParaRPr kumimoji="1" lang="zh-TW" altLang="en-US" sz="1600" dirty="0"/>
          </a:p>
        </p:txBody>
      </p:sp>
      <p:cxnSp>
        <p:nvCxnSpPr>
          <p:cNvPr id="125" name="Google Shape;218;p17">
            <a:extLst>
              <a:ext uri="{FF2B5EF4-FFF2-40B4-BE49-F238E27FC236}">
                <a16:creationId xmlns:a16="http://schemas.microsoft.com/office/drawing/2014/main" id="{473F3D53-6A24-7B28-C5D9-F387152D36A1}"/>
              </a:ext>
            </a:extLst>
          </p:cNvPr>
          <p:cNvCxnSpPr>
            <a:cxnSpLocks/>
          </p:cNvCxnSpPr>
          <p:nvPr/>
        </p:nvCxnSpPr>
        <p:spPr>
          <a:xfrm flipV="1">
            <a:off x="3914227" y="3023925"/>
            <a:ext cx="0" cy="5936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189;p17">
            <a:extLst>
              <a:ext uri="{FF2B5EF4-FFF2-40B4-BE49-F238E27FC236}">
                <a16:creationId xmlns:a16="http://schemas.microsoft.com/office/drawing/2014/main" id="{A1CB2C50-C879-6546-B45C-B7784D8B87C0}"/>
              </a:ext>
            </a:extLst>
          </p:cNvPr>
          <p:cNvSpPr/>
          <p:nvPr/>
        </p:nvSpPr>
        <p:spPr>
          <a:xfrm>
            <a:off x="10398652" y="366535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" name="Google Shape;195;p17">
            <a:extLst>
              <a:ext uri="{FF2B5EF4-FFF2-40B4-BE49-F238E27FC236}">
                <a16:creationId xmlns:a16="http://schemas.microsoft.com/office/drawing/2014/main" id="{478D83BA-C7D3-C707-A342-E3BF7F033E88}"/>
              </a:ext>
            </a:extLst>
          </p:cNvPr>
          <p:cNvCxnSpPr>
            <a:cxnSpLocks/>
          </p:cNvCxnSpPr>
          <p:nvPr/>
        </p:nvCxnSpPr>
        <p:spPr>
          <a:xfrm rot="10800000">
            <a:off x="10486352" y="429373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" name="Google Shape;194;p17">
            <a:extLst>
              <a:ext uri="{FF2B5EF4-FFF2-40B4-BE49-F238E27FC236}">
                <a16:creationId xmlns:a16="http://schemas.microsoft.com/office/drawing/2014/main" id="{258C40FA-1A10-5F0B-C970-982009A09BBF}"/>
              </a:ext>
            </a:extLst>
          </p:cNvPr>
          <p:cNvCxnSpPr>
            <a:cxnSpLocks/>
          </p:cNvCxnSpPr>
          <p:nvPr/>
        </p:nvCxnSpPr>
        <p:spPr>
          <a:xfrm rot="10800000">
            <a:off x="10457064" y="53886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7BA7909F-BD6D-9EFB-1E5E-5241672DFBEC}"/>
              </a:ext>
            </a:extLst>
          </p:cNvPr>
          <p:cNvSpPr txBox="1"/>
          <p:nvPr/>
        </p:nvSpPr>
        <p:spPr>
          <a:xfrm>
            <a:off x="10148130" y="5554371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130" name="Google Shape;204;p17">
            <a:extLst>
              <a:ext uri="{FF2B5EF4-FFF2-40B4-BE49-F238E27FC236}">
                <a16:creationId xmlns:a16="http://schemas.microsoft.com/office/drawing/2014/main" id="{B7E77234-E015-E8B0-DEEA-AC759BA87B22}"/>
              </a:ext>
            </a:extLst>
          </p:cNvPr>
          <p:cNvSpPr/>
          <p:nvPr/>
        </p:nvSpPr>
        <p:spPr>
          <a:xfrm>
            <a:off x="1409171" y="4571995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</a:t>
            </a:r>
            <a:r>
              <a:rPr lang="en-US" altLang="zh-TW" b="1" dirty="0">
                <a:solidFill>
                  <a:srgbClr val="4A86E8"/>
                </a:solidFill>
              </a:rPr>
              <a:t>t</a:t>
            </a:r>
            <a:r>
              <a:rPr lang="zh-TW" b="1" dirty="0">
                <a:solidFill>
                  <a:srgbClr val="4A86E8"/>
                </a:solidFill>
              </a:rPr>
              <a:t>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131" name="Google Shape;189;p17">
            <a:extLst>
              <a:ext uri="{FF2B5EF4-FFF2-40B4-BE49-F238E27FC236}">
                <a16:creationId xmlns:a16="http://schemas.microsoft.com/office/drawing/2014/main" id="{A7D052AC-D463-C5AF-A591-99C18CB61E86}"/>
              </a:ext>
            </a:extLst>
          </p:cNvPr>
          <p:cNvSpPr/>
          <p:nvPr/>
        </p:nvSpPr>
        <p:spPr>
          <a:xfrm>
            <a:off x="5238170" y="366535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" name="Google Shape;195;p17">
            <a:extLst>
              <a:ext uri="{FF2B5EF4-FFF2-40B4-BE49-F238E27FC236}">
                <a16:creationId xmlns:a16="http://schemas.microsoft.com/office/drawing/2014/main" id="{60600E89-5453-EF68-D985-38A317C2F7A4}"/>
              </a:ext>
            </a:extLst>
          </p:cNvPr>
          <p:cNvCxnSpPr>
            <a:cxnSpLocks/>
          </p:cNvCxnSpPr>
          <p:nvPr/>
        </p:nvCxnSpPr>
        <p:spPr>
          <a:xfrm rot="10800000">
            <a:off x="5325870" y="429373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194;p17">
            <a:extLst>
              <a:ext uri="{FF2B5EF4-FFF2-40B4-BE49-F238E27FC236}">
                <a16:creationId xmlns:a16="http://schemas.microsoft.com/office/drawing/2014/main" id="{B96111B0-6497-73D3-60AD-97486643F3EC}"/>
              </a:ext>
            </a:extLst>
          </p:cNvPr>
          <p:cNvCxnSpPr>
            <a:cxnSpLocks/>
          </p:cNvCxnSpPr>
          <p:nvPr/>
        </p:nvCxnSpPr>
        <p:spPr>
          <a:xfrm rot="10800000">
            <a:off x="5304033" y="539178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9FFE0A9B-BCD2-39C8-0172-6FC6CA736A8A}"/>
              </a:ext>
            </a:extLst>
          </p:cNvPr>
          <p:cNvSpPr txBox="1"/>
          <p:nvPr/>
        </p:nvSpPr>
        <p:spPr>
          <a:xfrm>
            <a:off x="4995099" y="5557472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0E02166C-27AB-9A44-EE56-993C9EC6D96B}"/>
              </a:ext>
            </a:extLst>
          </p:cNvPr>
          <p:cNvSpPr/>
          <p:nvPr/>
        </p:nvSpPr>
        <p:spPr>
          <a:xfrm>
            <a:off x="6569567" y="5442805"/>
            <a:ext cx="712443" cy="585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AB7628-2F91-9C65-3980-4BC58D1E4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92" y="1574318"/>
            <a:ext cx="10058400" cy="1244437"/>
          </a:xfrm>
        </p:spPr>
        <p:txBody>
          <a:bodyPr vert="horz" lIns="0" tIns="45720" rIns="0" bIns="45720" rtlCol="0" anchor="t">
            <a:normAutofit/>
          </a:bodyPr>
          <a:lstStyle/>
          <a:p>
            <a:pPr indent="-3600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ea typeface="Microsoft JhengHei" panose="020B0604030504040204" pitchFamily="34" charset="-120"/>
                <a:cs typeface="+mn-lt"/>
              </a:rPr>
              <a:t>BERT</a:t>
            </a:r>
            <a:r>
              <a:rPr lang="zh-TW" altLang="en-US" dirty="0">
                <a:ea typeface="Microsoft JhengHei" panose="020B0604030504040204" pitchFamily="34" charset="-120"/>
                <a:cs typeface="+mn-lt"/>
              </a:rPr>
              <a:t> 有兩種預訓練任務：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5127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FE2748-B8DE-69B6-55DB-3C5092EA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Next Sentence Prediction (NSP)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B1DA35-3410-D556-3B9C-3B61B1116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6F9ACB5-81CC-6C73-DFB6-EFB87967B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6429" y="2209192"/>
            <a:ext cx="6092429" cy="299442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74B6F24-489A-0CA7-D2DD-20A7BDD1E8FE}"/>
              </a:ext>
            </a:extLst>
          </p:cNvPr>
          <p:cNvSpPr txBox="1"/>
          <p:nvPr/>
        </p:nvSpPr>
        <p:spPr>
          <a:xfrm>
            <a:off x="653142" y="2106778"/>
            <a:ext cx="4555279" cy="1891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Binarized next sentence prediction task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Aimed at making BERT better on understanding the relationship between two sentences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854037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E9FA-7B65-7809-51D0-572474683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 - Key information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2374DE-3D09-47D1-64EF-F07B56168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DBC481-26FC-BDFE-5A7B-9503C8F3571B}"/>
              </a:ext>
            </a:extLst>
          </p:cNvPr>
          <p:cNvSpPr txBox="1"/>
          <p:nvPr/>
        </p:nvSpPr>
        <p:spPr>
          <a:xfrm>
            <a:off x="636815" y="1850797"/>
            <a:ext cx="10918370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Self-supervised Learning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的訓練方式是從資料中取得「答案」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節省大量標註成本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適用於大規模未標資料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影像處理領域以重建影像為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SSL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的主要方法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自然語言處理領域以預測文章或句子中的下一個字為 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SSL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的主要方法</a:t>
            </a:r>
          </a:p>
        </p:txBody>
      </p:sp>
    </p:spTree>
    <p:extLst>
      <p:ext uri="{BB962C8B-B14F-4D97-AF65-F5344CB8AC3E}">
        <p14:creationId xmlns:p14="http://schemas.microsoft.com/office/powerpoint/2010/main" val="2155935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2867D-BAE7-FE54-26EC-B7975F91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</a:t>
            </a:r>
            <a:r>
              <a:rPr kumimoji="1" lang="en-US" altLang="zh-TW" dirty="0"/>
              <a:t> pre-training</a:t>
            </a:r>
            <a:r>
              <a:rPr kumimoji="1" lang="zh-TW" altLang="en-US" dirty="0"/>
              <a:t>，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</a:t>
            </a:r>
            <a:r>
              <a:rPr kumimoji="1" lang="zh-TW" altLang="en-US" dirty="0"/>
              <a:t> </a:t>
            </a:r>
            <a:r>
              <a:rPr kumimoji="1" lang="en-US" altLang="zh-TW" dirty="0"/>
              <a:t>Fine-tuning (HW3)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4A643A-0C0A-2628-AAD2-9D4FEF8F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B61D7AC-56C0-E3AD-F8C1-D0E6E1FFCDA0}"/>
              </a:ext>
            </a:extLst>
          </p:cNvPr>
          <p:cNvSpPr/>
          <p:nvPr/>
        </p:nvSpPr>
        <p:spPr>
          <a:xfrm>
            <a:off x="2133897" y="2727701"/>
            <a:ext cx="2557219" cy="132510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Pre-training</a:t>
            </a:r>
            <a:endParaRPr kumimoji="1" lang="zh-TW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07C80630-6F48-071F-F928-16865BD1E686}"/>
              </a:ext>
            </a:extLst>
          </p:cNvPr>
          <p:cNvSpPr/>
          <p:nvPr/>
        </p:nvSpPr>
        <p:spPr>
          <a:xfrm>
            <a:off x="6956157" y="2727702"/>
            <a:ext cx="2557219" cy="132510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Fine-tuning</a:t>
            </a:r>
            <a:endParaRPr kumimoji="1" lang="zh-TW" altLang="en-US" sz="2800" dirty="0"/>
          </a:p>
        </p:txBody>
      </p:sp>
      <p:cxnSp>
        <p:nvCxnSpPr>
          <p:cNvPr id="7" name="Google Shape;195;p17">
            <a:extLst>
              <a:ext uri="{FF2B5EF4-FFF2-40B4-BE49-F238E27FC236}">
                <a16:creationId xmlns:a16="http://schemas.microsoft.com/office/drawing/2014/main" id="{A42C9718-A3A1-C827-6BE8-93B311EC9440}"/>
              </a:ext>
            </a:extLst>
          </p:cNvPr>
          <p:cNvCxnSpPr>
            <a:cxnSpLocks/>
          </p:cNvCxnSpPr>
          <p:nvPr/>
        </p:nvCxnSpPr>
        <p:spPr>
          <a:xfrm>
            <a:off x="5176731" y="3399151"/>
            <a:ext cx="1293811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724D3D-D6A7-9A27-68C2-CCD45EB287C3}"/>
              </a:ext>
            </a:extLst>
          </p:cNvPr>
          <p:cNvSpPr txBox="1"/>
          <p:nvPr/>
        </p:nvSpPr>
        <p:spPr>
          <a:xfrm>
            <a:off x="1622452" y="4533254"/>
            <a:ext cx="358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大量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資料上進行訓練，通常是自監督式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(Self-Supervised Training)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FA3B6E-1EDC-9352-30A0-71896FB0BC66}"/>
              </a:ext>
            </a:extLst>
          </p:cNvPr>
          <p:cNvSpPr txBox="1"/>
          <p:nvPr/>
        </p:nvSpPr>
        <p:spPr>
          <a:xfrm>
            <a:off x="6444711" y="4533254"/>
            <a:ext cx="3652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目標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</a:t>
            </a:r>
            <a:r>
              <a:rPr kumimoji="1" lang="en-US" altLang="zh-TW" dirty="0">
                <a:ea typeface="Microsoft JhengHei" panose="020B0604030504040204" pitchFamily="34" charset="-120"/>
              </a:rPr>
              <a:t> (Down-stream tasks, </a:t>
            </a:r>
            <a:r>
              <a:rPr kumimoji="1" lang="zh-TW" altLang="en-US" dirty="0">
                <a:ea typeface="Microsoft JhengHei" panose="020B0604030504040204" pitchFamily="34" charset="-120"/>
              </a:rPr>
              <a:t>下游任務</a:t>
            </a:r>
            <a:r>
              <a:rPr kumimoji="1" lang="en-US" altLang="zh-TW" dirty="0">
                <a:ea typeface="Microsoft JhengHei" panose="020B0604030504040204" pitchFamily="34" charset="-120"/>
              </a:rPr>
              <a:t>) </a:t>
            </a:r>
            <a:r>
              <a:rPr kumimoji="1" lang="zh-TW" altLang="en-US" dirty="0">
                <a:ea typeface="Microsoft JhengHei" panose="020B0604030504040204" pitchFamily="34" charset="-120"/>
              </a:rPr>
              <a:t>進行訓練，通常是監督式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(Supervised Training)</a:t>
            </a:r>
            <a:r>
              <a:rPr kumimoji="1" lang="zh-TW" altLang="en-US" dirty="0">
                <a:ea typeface="Microsoft JhengHei" panose="020B0604030504040204" pitchFamily="34" charset="-120"/>
              </a:rPr>
              <a:t>，也就是需要有標註的資料才能進行模型訓練</a:t>
            </a:r>
          </a:p>
        </p:txBody>
      </p:sp>
    </p:spTree>
    <p:extLst>
      <p:ext uri="{BB962C8B-B14F-4D97-AF65-F5344CB8AC3E}">
        <p14:creationId xmlns:p14="http://schemas.microsoft.com/office/powerpoint/2010/main" val="2823637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becky890926@gmail.com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B4BB2F-EC1F-1942-C5BA-BF2D8C86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Project checkpoints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C906AD-7CDC-C0A3-BEBF-A34A414C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66A18D-6FA5-9047-5902-5DC0B4DDE78C}"/>
              </a:ext>
            </a:extLst>
          </p:cNvPr>
          <p:cNvSpPr txBox="1"/>
          <p:nvPr/>
        </p:nvSpPr>
        <p:spPr>
          <a:xfrm>
            <a:off x="653144" y="1806093"/>
            <a:ext cx="109183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strike="sngStrike" dirty="0">
                <a:ea typeface="Microsoft JhengHei" panose="020B0604030504040204" pitchFamily="34" charset="-120"/>
              </a:rPr>
              <a:t>Week 9: </a:t>
            </a:r>
            <a:r>
              <a:rPr kumimoji="1" lang="zh-TW" altLang="en-US" sz="2400" strike="sngStrike" dirty="0">
                <a:ea typeface="Microsoft JhengHei" panose="020B0604030504040204" pitchFamily="34" charset="-120"/>
              </a:rPr>
              <a:t>確定各組的題目</a:t>
            </a:r>
            <a:endParaRPr kumimoji="1" lang="en-US" altLang="zh-TW" sz="2400" strike="sngStrike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Week 11: </a:t>
            </a: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進度報告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PPT (5 pages)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13: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進度報告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PPT (5+5 pages), Presentations (selected teams)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15 – Week 16: Final presentations for all teams </a:t>
            </a:r>
            <a:r>
              <a:rPr kumimoji="1" lang="en-US" altLang="zh-TW" sz="2400" strike="sngStrike" dirty="0">
                <a:ea typeface="Microsoft JhengHei" panose="020B0604030504040204" pitchFamily="34" charset="-120"/>
              </a:rPr>
              <a:t>(maybe poster)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Week 16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結束前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繳交書面報告以及程式碼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916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E7F39-290C-D102-4E6C-BA283CF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Week 11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要繳交什麼？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0BAF86-D3E8-8066-F44E-7EAB8A09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5A9A9-AB70-91D9-06C4-DE2676BBA254}"/>
              </a:ext>
            </a:extLst>
          </p:cNvPr>
          <p:cNvSpPr txBox="1"/>
          <p:nvPr/>
        </p:nvSpPr>
        <p:spPr>
          <a:xfrm>
            <a:off x="653143" y="1586847"/>
            <a:ext cx="10918370" cy="4659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清晰易懂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的簡報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5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 頁，一組繳交一份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介紹競賽任務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舉例說明資料的長相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做簡單的資料分析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可以參考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Kaggle Code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，關鍵字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: EDA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(Exploratory Data Analysis)</a:t>
            </a: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請附上來源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!!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預期的實作方法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預期實作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/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使用的模型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  <a:p>
            <a:pPr marL="1714500" lvl="3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可以參考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Kaggle Code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，請附上來源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!!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預期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分工模式</a:t>
            </a:r>
            <a:endParaRPr kumimoji="1" lang="en-US" altLang="zh-TW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16116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E7F39-290C-D102-4E6C-BA283CF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Week 11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繳交注意事項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0BAF86-D3E8-8066-F44E-7EAB8A09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5A9A9-AB70-91D9-06C4-DE2676BBA254}"/>
              </a:ext>
            </a:extLst>
          </p:cNvPr>
          <p:cNvSpPr txBox="1"/>
          <p:nvPr/>
        </p:nvSpPr>
        <p:spPr>
          <a:xfrm>
            <a:off x="636815" y="1731932"/>
            <a:ext cx="10918370" cy="2351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5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頁是最低需求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不包含首頁跟最後一頁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可以多於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5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頁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!!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一組繳交一份，請上傳至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</a:t>
            </a: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Teams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Deadline: 2025/04/27 23:59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>
                <a:ea typeface="Microsoft JhengHei" panose="020B0604030504040204" pitchFamily="34" charset="-120"/>
              </a:rPr>
              <a:t>檔名：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DL_teamN_checkpoint1.pdf</a:t>
            </a:r>
          </a:p>
        </p:txBody>
      </p:sp>
    </p:spTree>
    <p:extLst>
      <p:ext uri="{BB962C8B-B14F-4D97-AF65-F5344CB8AC3E}">
        <p14:creationId xmlns:p14="http://schemas.microsoft.com/office/powerpoint/2010/main" val="1292131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72F72D-E5D1-0DDE-C1FF-D18DAF732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4800" dirty="0">
                <a:ea typeface="Microsoft JhengHei" panose="020B0604030504040204" pitchFamily="34" charset="-120"/>
              </a:rPr>
              <a:t>Final Project</a:t>
            </a:r>
            <a:r>
              <a:rPr kumimoji="1" lang="en-US" altLang="zh-TW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各個階段分數佔比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30D8D9-00A2-AA7E-846E-861333C5A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740BB514-B3C0-2706-E040-F93E69839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516199"/>
              </p:ext>
            </p:extLst>
          </p:nvPr>
        </p:nvGraphicFramePr>
        <p:xfrm>
          <a:off x="653142" y="2304626"/>
          <a:ext cx="10700657" cy="30674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6818">
                  <a:extLst>
                    <a:ext uri="{9D8B030D-6E8A-4147-A177-3AD203B41FA5}">
                      <a16:colId xmlns:a16="http://schemas.microsoft.com/office/drawing/2014/main" val="3021830611"/>
                    </a:ext>
                  </a:extLst>
                </a:gridCol>
                <a:gridCol w="6156960">
                  <a:extLst>
                    <a:ext uri="{9D8B030D-6E8A-4147-A177-3AD203B41FA5}">
                      <a16:colId xmlns:a16="http://schemas.microsoft.com/office/drawing/2014/main" val="3683024315"/>
                    </a:ext>
                  </a:extLst>
                </a:gridCol>
                <a:gridCol w="1706879">
                  <a:extLst>
                    <a:ext uri="{9D8B030D-6E8A-4147-A177-3AD203B41FA5}">
                      <a16:colId xmlns:a16="http://schemas.microsoft.com/office/drawing/2014/main" val="2892346200"/>
                    </a:ext>
                  </a:extLst>
                </a:gridCol>
              </a:tblGrid>
              <a:tr h="585333"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查核點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週次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對象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繳交內容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分數佔比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6931947"/>
                  </a:ext>
                </a:extLst>
              </a:tr>
              <a:tr h="585333">
                <a:tc>
                  <a:txBody>
                    <a:bodyPr/>
                    <a:lstStyle/>
                    <a:p>
                      <a:r>
                        <a:rPr lang="en" altLang="zh-TW" dirty="0">
                          <a:solidFill>
                            <a:srgbClr val="FF0000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Checkpoint1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(Week 11)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All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teams: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進度報告 </a:t>
                      </a:r>
                      <a:r>
                        <a:rPr lang="en" altLang="zh-TW" dirty="0">
                          <a:latin typeface="+mn-lt"/>
                          <a:ea typeface="Microsoft JhengHei" panose="020B0604030504040204" pitchFamily="34" charset="-120"/>
                        </a:rPr>
                        <a:t>PPT (5 pages)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檔案</a:t>
                      </a:r>
                      <a:endParaRPr lang="en" altLang="zh-TW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5%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866771"/>
                  </a:ext>
                </a:extLst>
              </a:tr>
              <a:tr h="72614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rgbClr val="FF0000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Checkpoint2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(Week 13)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All teams: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進度報告 </a:t>
                      </a:r>
                      <a:r>
                        <a:rPr lang="en" altLang="zh-TW" dirty="0">
                          <a:latin typeface="+mn-lt"/>
                          <a:ea typeface="Microsoft JhengHei" panose="020B0604030504040204" pitchFamily="34" charset="-120"/>
                        </a:rPr>
                        <a:t>PPT (5+5 pages*)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檔案</a:t>
                      </a:r>
                      <a:endParaRPr lang="en" altLang="zh-TW" dirty="0">
                        <a:latin typeface="+mn-lt"/>
                        <a:ea typeface="Microsoft JhengHei" panose="020B0604030504040204" pitchFamily="34" charset="-120"/>
                      </a:endParaRPr>
                    </a:p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Selected teams: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取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6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組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 (1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題目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2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組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)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於課堂中報告，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1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組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10min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5%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3711125"/>
                  </a:ext>
                </a:extLst>
              </a:tr>
              <a:tr h="5853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rgbClr val="FF0000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Checkpoint3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(Week 15-16)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All teams: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最終口頭報告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10%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2299533"/>
                  </a:ext>
                </a:extLst>
              </a:tr>
              <a:tr h="5853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TW" dirty="0">
                          <a:solidFill>
                            <a:srgbClr val="FF0000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Checkpoint4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(</a:t>
                      </a:r>
                      <a:r>
                        <a:rPr lang="en" altLang="zh-TW" dirty="0">
                          <a:solidFill>
                            <a:schemeClr val="tx1"/>
                          </a:solidFill>
                          <a:latin typeface="+mn-lt"/>
                          <a:ea typeface="Microsoft JhengHei" panose="020B0604030504040204" pitchFamily="34" charset="-120"/>
                        </a:rPr>
                        <a:t>Week 16-17)</a:t>
                      </a:r>
                      <a:endParaRPr lang="zh-TW" altLang="en-US" dirty="0">
                        <a:solidFill>
                          <a:schemeClr val="tx1"/>
                        </a:solidFill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All teams: </a:t>
                      </a:r>
                      <a:r>
                        <a:rPr lang="zh-TW" altLang="en-US" dirty="0">
                          <a:latin typeface="+mn-lt"/>
                          <a:ea typeface="Microsoft JhengHei" panose="020B0604030504040204" pitchFamily="34" charset="-120"/>
                        </a:rPr>
                        <a:t>書面報告檔案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+mn-lt"/>
                          <a:ea typeface="Microsoft JhengHei" panose="020B0604030504040204" pitchFamily="34" charset="-120"/>
                        </a:rPr>
                        <a:t>10%</a:t>
                      </a:r>
                      <a:endParaRPr lang="zh-TW" altLang="en-US" dirty="0">
                        <a:latin typeface="+mn-lt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1173830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80A544A-B20C-DC01-EA74-C3212CC709C5}"/>
              </a:ext>
            </a:extLst>
          </p:cNvPr>
          <p:cNvSpPr txBox="1"/>
          <p:nvPr/>
        </p:nvSpPr>
        <p:spPr>
          <a:xfrm>
            <a:off x="653142" y="56885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*</a:t>
            </a:r>
            <a:r>
              <a:rPr lang="zh-TW" altLang="en-US" dirty="0">
                <a:ea typeface="Microsoft JhengHei" panose="020B0604030504040204" pitchFamily="34" charset="-120"/>
              </a:rPr>
              <a:t>繼承</a:t>
            </a:r>
            <a:r>
              <a:rPr lang="en" altLang="zh-TW" dirty="0">
                <a:ea typeface="Microsoft JhengHei" panose="020B0604030504040204" pitchFamily="34" charset="-120"/>
              </a:rPr>
              <a:t>Checkpoint1</a:t>
            </a:r>
            <a:r>
              <a:rPr lang="zh-TW" altLang="en-US" dirty="0">
                <a:ea typeface="Microsoft JhengHei" panose="020B0604030504040204" pitchFamily="34" charset="-120"/>
              </a:rPr>
              <a:t>內容</a:t>
            </a:r>
            <a:r>
              <a:rPr lang="en-US" altLang="zh-TW" dirty="0">
                <a:ea typeface="Microsoft JhengHei" panose="020B0604030504040204" pitchFamily="34" charset="-120"/>
              </a:rPr>
              <a:t>+</a:t>
            </a:r>
            <a:r>
              <a:rPr lang="zh-TW" altLang="en-US" dirty="0">
                <a:ea typeface="Microsoft JhengHei" panose="020B0604030504040204" pitchFamily="34" charset="-120"/>
              </a:rPr>
              <a:t>實作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B64E78C-24D0-6BB5-B7BD-9324B370A080}"/>
              </a:ext>
            </a:extLst>
          </p:cNvPr>
          <p:cNvSpPr txBox="1"/>
          <p:nvPr/>
        </p:nvSpPr>
        <p:spPr>
          <a:xfrm>
            <a:off x="653142" y="180348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>
                <a:ea typeface="Microsoft JhengHei" panose="020B0604030504040204" pitchFamily="34" charset="-120"/>
              </a:rPr>
              <a:t>Final Project </a:t>
            </a:r>
            <a:r>
              <a:rPr lang="zh-TW" altLang="en-US" sz="2000" dirty="0">
                <a:ea typeface="Microsoft JhengHei" panose="020B0604030504040204" pitchFamily="34" charset="-120"/>
              </a:rPr>
              <a:t>佔學期總成績</a:t>
            </a:r>
            <a:r>
              <a:rPr lang="en-US" altLang="zh-TW" sz="2000" dirty="0">
                <a:ea typeface="Microsoft JhengHei" panose="020B0604030504040204" pitchFamily="34" charset="-120"/>
              </a:rPr>
              <a:t> 30%</a:t>
            </a:r>
            <a:endParaRPr lang="zh-TW" altLang="en-US" sz="20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60150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E47A50A0-BE83-714F-87D1-D56B21A39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Self-supervised Learning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F8333C8-CA8D-E1F0-F37D-D27318425F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簡稱</a:t>
            </a:r>
            <a:r>
              <a:rPr lang="en-US" altLang="zh-TW" dirty="0"/>
              <a:t>SSL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6663329-3583-EC83-64B0-F93DA6FF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925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5B9393-1699-985A-E66F-F2B388438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8A6DC57-0B7A-1B21-F9F0-721D122BD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FAFA69A-F103-08DD-98C8-542BFACBF3C4}"/>
              </a:ext>
            </a:extLst>
          </p:cNvPr>
          <p:cNvSpPr txBox="1"/>
          <p:nvPr/>
        </p:nvSpPr>
        <p:spPr>
          <a:xfrm>
            <a:off x="653143" y="1586847"/>
            <a:ext cx="10918370" cy="3356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Images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Autoencoders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Contrastive Learning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Text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Next-token prediction 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訓練方式為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/>
              <a:t>Language Modeling)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Cloze test 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訓練方式為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2400" dirty="0"/>
              <a:t>Masked-language Modeling)</a:t>
            </a:r>
          </a:p>
        </p:txBody>
      </p:sp>
    </p:spTree>
    <p:extLst>
      <p:ext uri="{BB962C8B-B14F-4D97-AF65-F5344CB8AC3E}">
        <p14:creationId xmlns:p14="http://schemas.microsoft.com/office/powerpoint/2010/main" val="449483555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8183</TotalTime>
  <Words>1928</Words>
  <Application>Microsoft Macintosh PowerPoint</Application>
  <PresentationFormat>寬螢幕</PresentationFormat>
  <Paragraphs>374</Paragraphs>
  <Slides>35</Slides>
  <Notes>5</Notes>
  <HiddenSlides>1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3" baseType="lpstr">
      <vt:lpstr>Microsoft JhengHei</vt:lpstr>
      <vt:lpstr>Arial</vt:lpstr>
      <vt:lpstr>Calibri</vt:lpstr>
      <vt:lpstr>Calibri Light</vt:lpstr>
      <vt:lpstr>Cambria Math</vt:lpstr>
      <vt:lpstr>Roboto</vt:lpstr>
      <vt:lpstr>Times New Roman</vt:lpstr>
      <vt:lpstr>回顧</vt:lpstr>
      <vt:lpstr>深度學習 Deep Learning</vt:lpstr>
      <vt:lpstr>Outline</vt:lpstr>
      <vt:lpstr>Announcements</vt:lpstr>
      <vt:lpstr>Project checkpoints</vt:lpstr>
      <vt:lpstr>Week 11 要繳交什麼？</vt:lpstr>
      <vt:lpstr>Week 11 繳交注意事項</vt:lpstr>
      <vt:lpstr>Final Project 各個階段分數佔比</vt:lpstr>
      <vt:lpstr>Self-supervised Learning</vt:lpstr>
      <vt:lpstr>Outline</vt:lpstr>
      <vt:lpstr>Why self-supervised?</vt:lpstr>
      <vt:lpstr>先 pre-training，再 Fine-tuning</vt:lpstr>
      <vt:lpstr>影像處理 SSL</vt:lpstr>
      <vt:lpstr>Autoencoder (自動編碼器, AE)</vt:lpstr>
      <vt:lpstr>AE 的功能1：降維</vt:lpstr>
      <vt:lpstr>AE 的功能2：Pre-training</vt:lpstr>
      <vt:lpstr>Masked autoencoders (MAE)</vt:lpstr>
      <vt:lpstr>Contrastive Learning in Images</vt:lpstr>
      <vt:lpstr>Image data augmentation approaches</vt:lpstr>
      <vt:lpstr>Contrastive Learning Loss (1)</vt:lpstr>
      <vt:lpstr>Contrastive Learning Loss (2)</vt:lpstr>
      <vt:lpstr>ImageNet Competition</vt:lpstr>
      <vt:lpstr>ImageNet (有效，但非SSL)</vt:lpstr>
      <vt:lpstr>ImageNet pre-trained models on PyTorch</vt:lpstr>
      <vt:lpstr>自然語言處理 SSL</vt:lpstr>
      <vt:lpstr>條件機率</vt:lpstr>
      <vt:lpstr>Next-token prediction</vt:lpstr>
      <vt:lpstr>模型如何進行訓練？</vt:lpstr>
      <vt:lpstr>Language Modeling and Cross-entropy (1)</vt:lpstr>
      <vt:lpstr>Language Modeling and Cross-entropy (2)</vt:lpstr>
      <vt:lpstr>Evolutionary Tree of Large Language Models</vt:lpstr>
      <vt:lpstr>BERT (Bidirectional Encoder Representations from Transformers)</vt:lpstr>
      <vt:lpstr>Next Sentence Prediction (NSP)</vt:lpstr>
      <vt:lpstr>Summary  - Key information</vt:lpstr>
      <vt:lpstr>先 pre-training，再 Fine-tuning (HW3)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1296</cp:revision>
  <dcterms:created xsi:type="dcterms:W3CDTF">2025-02-06T07:16:08Z</dcterms:created>
  <dcterms:modified xsi:type="dcterms:W3CDTF">2025-04-20T18:08:14Z</dcterms:modified>
</cp:coreProperties>
</file>